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444" r:id="rId6"/>
    <p:sldId id="331" r:id="rId7"/>
    <p:sldId id="337" r:id="rId8"/>
    <p:sldId id="408" r:id="rId9"/>
    <p:sldId id="409" r:id="rId10"/>
    <p:sldId id="338" r:id="rId11"/>
    <p:sldId id="340" r:id="rId12"/>
    <p:sldId id="341" r:id="rId13"/>
    <p:sldId id="342" r:id="rId14"/>
    <p:sldId id="343" r:id="rId15"/>
    <p:sldId id="344" r:id="rId16"/>
    <p:sldId id="363" r:id="rId17"/>
    <p:sldId id="364" r:id="rId18"/>
    <p:sldId id="365" r:id="rId19"/>
    <p:sldId id="410" r:id="rId20"/>
    <p:sldId id="411" r:id="rId21"/>
    <p:sldId id="412" r:id="rId22"/>
    <p:sldId id="366" r:id="rId23"/>
    <p:sldId id="414" r:id="rId24"/>
    <p:sldId id="413" r:id="rId25"/>
    <p:sldId id="415" r:id="rId26"/>
    <p:sldId id="416" r:id="rId27"/>
    <p:sldId id="367" r:id="rId28"/>
    <p:sldId id="368" r:id="rId29"/>
    <p:sldId id="417" r:id="rId30"/>
    <p:sldId id="418" r:id="rId31"/>
    <p:sldId id="419" r:id="rId32"/>
    <p:sldId id="316"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43" r:id="rId46"/>
    <p:sldId id="432" r:id="rId47"/>
    <p:sldId id="433" r:id="rId48"/>
    <p:sldId id="439" r:id="rId49"/>
    <p:sldId id="436" r:id="rId50"/>
    <p:sldId id="442" r:id="rId51"/>
    <p:sldId id="437" r:id="rId52"/>
    <p:sldId id="441" r:id="rId53"/>
    <p:sldId id="312" r:id="rId54"/>
    <p:sldId id="31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 userDrawn="1">
          <p15:clr>
            <a:srgbClr val="A4A3A4"/>
          </p15:clr>
        </p15:guide>
        <p15:guide id="2" orient="horz" pos="2205"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553D"/>
    <a:srgbClr val="C0A2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guide pos="302"/>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197965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98557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57199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8AB916E-0291-4359-8EF2-F680C2F10370}"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95274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AB916E-0291-4359-8EF2-F680C2F10370}"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2152253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8AB916E-0291-4359-8EF2-F680C2F10370}"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405128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8AB916E-0291-4359-8EF2-F680C2F10370}" type="datetimeFigureOut">
              <a:rPr lang="en-IN" smtClean="0"/>
              <a:t>15-10-2023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80210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8AB916E-0291-4359-8EF2-F680C2F10370}" type="datetimeFigureOut">
              <a:rPr lang="en-IN" smtClean="0"/>
              <a:t>15-10-2023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230672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AB916E-0291-4359-8EF2-F680C2F10370}" type="datetimeFigureOut">
              <a:rPr lang="en-IN" smtClean="0"/>
              <a:t>15-10-2023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39906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AB916E-0291-4359-8EF2-F680C2F10370}"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328341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AB916E-0291-4359-8EF2-F680C2F10370}"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329618-5129-44D6-BDB6-DC0BF1DCA335}" type="slidenum">
              <a:rPr lang="en-IN" smtClean="0"/>
              <a:t>‹#›</a:t>
            </a:fld>
            <a:endParaRPr lang="en-IN"/>
          </a:p>
        </p:txBody>
      </p:sp>
    </p:spTree>
    <p:extLst>
      <p:ext uri="{BB962C8B-B14F-4D97-AF65-F5344CB8AC3E}">
        <p14:creationId xmlns:p14="http://schemas.microsoft.com/office/powerpoint/2010/main" val="246348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B916E-0291-4359-8EF2-F680C2F10370}" type="datetimeFigureOut">
              <a:rPr lang="en-IN" smtClean="0"/>
              <a:t>15-10-2023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29618-5129-44D6-BDB6-DC0BF1DCA335}" type="slidenum">
              <a:rPr lang="en-IN" smtClean="0"/>
              <a:t>‹#›</a:t>
            </a:fld>
            <a:endParaRPr lang="en-IN"/>
          </a:p>
        </p:txBody>
      </p:sp>
    </p:spTree>
    <p:extLst>
      <p:ext uri="{BB962C8B-B14F-4D97-AF65-F5344CB8AC3E}">
        <p14:creationId xmlns:p14="http://schemas.microsoft.com/office/powerpoint/2010/main" val="1024583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rive.google.com/file/d/1bsoxlYZterdzEEcWxLhuiL1aDeOzWBiq/view?usp=sharin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spreadsheets/d/1SC-Cd-ICOxiIpr0AUlEHw0tMz1ypO9V5/edit?usp=sharing&amp;ouid=115294475465194571559&amp;rtpof=true&amp;sd=true"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1874" y="3207914"/>
            <a:ext cx="4616970" cy="584775"/>
          </a:xfrm>
          <a:prstGeom prst="rect">
            <a:avLst/>
          </a:prstGeom>
        </p:spPr>
        <p:txBody>
          <a:bodyPr wrap="none">
            <a:spAutoFit/>
          </a:bodyPr>
          <a:lstStyle/>
          <a:p>
            <a:pPr algn="ctr"/>
            <a:r>
              <a:rPr lang="en-IN" sz="3200" b="1">
                <a:solidFill>
                  <a:schemeClr val="tx1">
                    <a:lumMod val="75000"/>
                    <a:lumOff val="25000"/>
                  </a:schemeClr>
                </a:solidFill>
                <a:latin typeface="Century Gothic" panose="020B0502020202020204" pitchFamily="34" charset="0"/>
              </a:rPr>
              <a:t>Bank Loan Case Study</a:t>
            </a:r>
          </a:p>
        </p:txBody>
      </p:sp>
      <p:sp>
        <p:nvSpPr>
          <p:cNvPr id="5" name="TextBox 4"/>
          <p:cNvSpPr txBox="1"/>
          <p:nvPr/>
        </p:nvSpPr>
        <p:spPr>
          <a:xfrm>
            <a:off x="4754883" y="2534472"/>
            <a:ext cx="2743204" cy="769441"/>
          </a:xfrm>
          <a:prstGeom prst="rect">
            <a:avLst/>
          </a:prstGeom>
          <a:noFill/>
        </p:spPr>
        <p:txBody>
          <a:bodyPr wrap="square" rtlCol="0">
            <a:spAutoFit/>
          </a:bodyPr>
          <a:lstStyle/>
          <a:p>
            <a:r>
              <a:rPr lang="en-US" sz="4400" b="1" smtClean="0">
                <a:solidFill>
                  <a:schemeClr val="tx1">
                    <a:lumMod val="75000"/>
                    <a:lumOff val="25000"/>
                  </a:schemeClr>
                </a:solidFill>
                <a:latin typeface="Century Gothic" panose="020B0502020202020204" pitchFamily="34" charset="0"/>
              </a:rPr>
              <a:t>Project 6</a:t>
            </a:r>
            <a:endParaRPr lang="en-IN" sz="4400" b="1" dirty="0">
              <a:solidFill>
                <a:schemeClr val="tx1">
                  <a:lumMod val="75000"/>
                  <a:lumOff val="25000"/>
                </a:schemeClr>
              </a:solidFill>
              <a:latin typeface="Century Gothic" panose="020B0502020202020204" pitchFamily="34" charset="0"/>
            </a:endParaRPr>
          </a:p>
        </p:txBody>
      </p:sp>
      <p:sp>
        <p:nvSpPr>
          <p:cNvPr id="6" name="TextBox 5"/>
          <p:cNvSpPr txBox="1"/>
          <p:nvPr/>
        </p:nvSpPr>
        <p:spPr>
          <a:xfrm>
            <a:off x="4736086" y="3676113"/>
            <a:ext cx="2761993" cy="400110"/>
          </a:xfrm>
          <a:prstGeom prst="rect">
            <a:avLst/>
          </a:prstGeom>
          <a:noFill/>
        </p:spPr>
        <p:txBody>
          <a:bodyPr wrap="square" rtlCol="0">
            <a:spAutoFit/>
          </a:bodyPr>
          <a:lstStyle/>
          <a:p>
            <a:r>
              <a:rPr lang="en-US" sz="2000" dirty="0" smtClean="0">
                <a:solidFill>
                  <a:schemeClr val="tx1">
                    <a:lumMod val="75000"/>
                    <a:lumOff val="25000"/>
                  </a:schemeClr>
                </a:solidFill>
                <a:latin typeface="Century Gothic" panose="020B0502020202020204" pitchFamily="34" charset="0"/>
              </a:rPr>
              <a:t>From: </a:t>
            </a:r>
            <a:r>
              <a:rPr lang="en-US" sz="2000" dirty="0" err="1" smtClean="0">
                <a:solidFill>
                  <a:schemeClr val="tx1">
                    <a:lumMod val="75000"/>
                    <a:lumOff val="25000"/>
                  </a:schemeClr>
                </a:solidFill>
                <a:latin typeface="Century Gothic" panose="020B0502020202020204" pitchFamily="34" charset="0"/>
              </a:rPr>
              <a:t>Avinash</a:t>
            </a:r>
            <a:r>
              <a:rPr lang="en-US" sz="2000" smtClean="0">
                <a:solidFill>
                  <a:schemeClr val="tx1">
                    <a:lumMod val="75000"/>
                    <a:lumOff val="25000"/>
                  </a:schemeClr>
                </a:solidFill>
                <a:latin typeface="Century Gothic" panose="020B0502020202020204" pitchFamily="34" charset="0"/>
              </a:rPr>
              <a:t> Nayak</a:t>
            </a:r>
            <a:endParaRPr lang="en-IN" sz="2000">
              <a:solidFill>
                <a:schemeClr val="tx1">
                  <a:lumMod val="75000"/>
                  <a:lumOff val="25000"/>
                </a:schemeClr>
              </a:solidFill>
              <a:latin typeface="Century Gothic" panose="020B0502020202020204" pitchFamily="34" charset="0"/>
            </a:endParaRPr>
          </a:p>
        </p:txBody>
      </p:sp>
      <p:sp>
        <p:nvSpPr>
          <p:cNvPr id="2" name="Rectangle 1"/>
          <p:cNvSpPr/>
          <p:nvPr/>
        </p:nvSpPr>
        <p:spPr>
          <a:xfrm>
            <a:off x="1" y="6329326"/>
            <a:ext cx="12192000" cy="523220"/>
          </a:xfrm>
          <a:prstGeom prst="rect">
            <a:avLst/>
          </a:prstGeom>
        </p:spPr>
        <p:txBody>
          <a:bodyPr wrap="square">
            <a:spAutoFit/>
          </a:bodyPr>
          <a:lstStyle/>
          <a:p>
            <a:pPr algn="ctr"/>
            <a:r>
              <a:rPr lang="en-US" sz="1400" smtClean="0"/>
              <a:t>Hyperlink to the iPython Notebook:</a:t>
            </a:r>
          </a:p>
          <a:p>
            <a:pPr algn="ctr"/>
            <a:r>
              <a:rPr lang="en-IN" sz="1400" b="1">
                <a:hlinkClick r:id="rId2"/>
              </a:rPr>
              <a:t>https://drive.google.com/file/d/1bsoxlYZterdzEEcWxLhuiL1aDeOzWBiq/view?usp=sharing</a:t>
            </a:r>
            <a:endParaRPr lang="en-IN" sz="1400" b="1"/>
          </a:p>
        </p:txBody>
      </p:sp>
    </p:spTree>
    <p:extLst>
      <p:ext uri="{BB962C8B-B14F-4D97-AF65-F5344CB8AC3E}">
        <p14:creationId xmlns:p14="http://schemas.microsoft.com/office/powerpoint/2010/main" val="20518608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99142" y="1192292"/>
            <a:ext cx="2682145" cy="369332"/>
          </a:xfrm>
          <a:prstGeom prst="rect">
            <a:avLst/>
          </a:prstGeom>
          <a:noFill/>
        </p:spPr>
        <p:txBody>
          <a:bodyPr wrap="none" rtlCol="0">
            <a:spAutoFit/>
          </a:bodyPr>
          <a:lstStyle/>
          <a:p>
            <a:r>
              <a:rPr lang="en-US" b="1"/>
              <a:t>4</a:t>
            </a:r>
            <a:r>
              <a:rPr lang="en-US" b="1" smtClean="0"/>
              <a:t>.</a:t>
            </a:r>
            <a:r>
              <a:rPr lang="en-US" smtClean="0"/>
              <a:t> Dealing with Null Values</a:t>
            </a:r>
          </a:p>
        </p:txBody>
      </p:sp>
      <p:sp>
        <p:nvSpPr>
          <p:cNvPr id="7" name="TextBox 6"/>
          <p:cNvSpPr txBox="1"/>
          <p:nvPr/>
        </p:nvSpPr>
        <p:spPr>
          <a:xfrm>
            <a:off x="384627" y="1599698"/>
            <a:ext cx="5711373"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Dropping all the columns where number of null values is greater than 40%</a:t>
            </a:r>
          </a:p>
        </p:txBody>
      </p:sp>
      <p:pic>
        <p:nvPicPr>
          <p:cNvPr id="3" name="Picture 2"/>
          <p:cNvPicPr>
            <a:picLocks noChangeAspect="1"/>
          </p:cNvPicPr>
          <p:nvPr/>
        </p:nvPicPr>
        <p:blipFill>
          <a:blip r:embed="rId2"/>
          <a:stretch>
            <a:fillRect/>
          </a:stretch>
        </p:blipFill>
        <p:spPr>
          <a:xfrm>
            <a:off x="479425" y="2284103"/>
            <a:ext cx="5616575" cy="412983"/>
          </a:xfrm>
          <a:prstGeom prst="rect">
            <a:avLst/>
          </a:prstGeom>
          <a:ln>
            <a:solidFill>
              <a:schemeClr val="tx1"/>
            </a:solidFill>
          </a:ln>
        </p:spPr>
      </p:pic>
      <p:sp>
        <p:nvSpPr>
          <p:cNvPr id="10" name="TextBox 9"/>
          <p:cNvSpPr txBox="1"/>
          <p:nvPr/>
        </p:nvSpPr>
        <p:spPr>
          <a:xfrm>
            <a:off x="399142" y="2767540"/>
            <a:ext cx="4487767" cy="369332"/>
          </a:xfrm>
          <a:prstGeom prst="rect">
            <a:avLst/>
          </a:prstGeom>
          <a:noFill/>
        </p:spPr>
        <p:txBody>
          <a:bodyPr wrap="none" rtlCol="0">
            <a:spAutoFit/>
          </a:bodyPr>
          <a:lstStyle/>
          <a:p>
            <a:pPr marL="285750" indent="-285750">
              <a:buFont typeface="Arial" panose="020B0604020202020204" pitchFamily="34" charset="0"/>
              <a:buChar char="•"/>
            </a:pPr>
            <a:r>
              <a:rPr lang="en-US" smtClean="0"/>
              <a:t>Also dropping all the unimportant columns</a:t>
            </a:r>
          </a:p>
        </p:txBody>
      </p:sp>
      <p:pic>
        <p:nvPicPr>
          <p:cNvPr id="8" name="Picture 7"/>
          <p:cNvPicPr>
            <a:picLocks noChangeAspect="1"/>
          </p:cNvPicPr>
          <p:nvPr/>
        </p:nvPicPr>
        <p:blipFill>
          <a:blip r:embed="rId3"/>
          <a:stretch>
            <a:fillRect/>
          </a:stretch>
        </p:blipFill>
        <p:spPr>
          <a:xfrm>
            <a:off x="497013" y="3150042"/>
            <a:ext cx="8398793" cy="339352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9130940" y="1561624"/>
            <a:ext cx="2552700" cy="5010150"/>
          </a:xfrm>
          <a:prstGeom prst="rect">
            <a:avLst/>
          </a:prstGeom>
          <a:ln>
            <a:solidFill>
              <a:schemeClr val="tx1"/>
            </a:solidFill>
          </a:ln>
        </p:spPr>
      </p:pic>
      <p:sp>
        <p:nvSpPr>
          <p:cNvPr id="11" name="TextBox 10"/>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2660306454"/>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7" y="1192292"/>
            <a:ext cx="5711373" cy="369332"/>
          </a:xfrm>
          <a:prstGeom prst="rect">
            <a:avLst/>
          </a:prstGeom>
          <a:noFill/>
        </p:spPr>
        <p:txBody>
          <a:bodyPr wrap="square" rtlCol="0">
            <a:spAutoFit/>
          </a:bodyPr>
          <a:lstStyle/>
          <a:p>
            <a:r>
              <a:rPr lang="en-US" b="1" smtClean="0"/>
              <a:t>5.</a:t>
            </a:r>
            <a:r>
              <a:rPr lang="en-US" smtClean="0"/>
              <a:t> Dealing with Null values in </a:t>
            </a:r>
            <a:r>
              <a:rPr lang="en-IN" b="1" smtClean="0"/>
              <a:t>OCCUPATION_TYPE</a:t>
            </a:r>
            <a:r>
              <a:rPr lang="en-US" b="1" smtClean="0"/>
              <a:t> </a:t>
            </a:r>
            <a:r>
              <a:rPr lang="en-US" smtClean="0"/>
              <a:t>column</a:t>
            </a:r>
            <a:endParaRPr lang="en-US" smtClean="0"/>
          </a:p>
        </p:txBody>
      </p:sp>
      <p:sp>
        <p:nvSpPr>
          <p:cNvPr id="7" name="TextBox 6"/>
          <p:cNvSpPr txBox="1"/>
          <p:nvPr/>
        </p:nvSpPr>
        <p:spPr>
          <a:xfrm>
            <a:off x="384627" y="1599698"/>
            <a:ext cx="11371944"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We will replace null values of </a:t>
            </a:r>
            <a:r>
              <a:rPr lang="en-US" b="1" smtClean="0"/>
              <a:t>OCCUPATION_TYPE</a:t>
            </a:r>
            <a:r>
              <a:rPr lang="en-US" smtClean="0"/>
              <a:t> column with values which have the maximum count of the value of  </a:t>
            </a:r>
            <a:r>
              <a:rPr lang="en-IN" b="1" smtClean="0"/>
              <a:t>NAME_INCOME_TYPE</a:t>
            </a:r>
            <a:r>
              <a:rPr lang="en-US"/>
              <a:t> </a:t>
            </a:r>
            <a:r>
              <a:rPr lang="en-US" smtClean="0"/>
              <a:t>and </a:t>
            </a:r>
            <a:r>
              <a:rPr lang="en-IN" b="1" smtClean="0"/>
              <a:t>NAME_EDUCATION_TYPE</a:t>
            </a:r>
            <a:r>
              <a:rPr lang="en-IN" smtClean="0"/>
              <a:t> of the corresponding null value</a:t>
            </a:r>
            <a:endParaRPr lang="en-IN"/>
          </a:p>
        </p:txBody>
      </p:sp>
      <p:pic>
        <p:nvPicPr>
          <p:cNvPr id="2" name="Picture 1"/>
          <p:cNvPicPr>
            <a:picLocks noChangeAspect="1"/>
          </p:cNvPicPr>
          <p:nvPr/>
        </p:nvPicPr>
        <p:blipFill>
          <a:blip r:embed="rId2"/>
          <a:stretch>
            <a:fillRect/>
          </a:stretch>
        </p:blipFill>
        <p:spPr>
          <a:xfrm>
            <a:off x="498475" y="2246029"/>
            <a:ext cx="9194165" cy="42185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01559" y="2699110"/>
            <a:ext cx="9191081" cy="1345878"/>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01557" y="4080858"/>
            <a:ext cx="9191083" cy="2428538"/>
          </a:xfrm>
          <a:prstGeom prst="rect">
            <a:avLst/>
          </a:prstGeom>
          <a:ln>
            <a:solidFill>
              <a:schemeClr val="tx1"/>
            </a:solidFill>
          </a:ln>
        </p:spPr>
      </p:pic>
      <p:sp>
        <p:nvSpPr>
          <p:cNvPr id="10" name="TextBox 9"/>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3911690642"/>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479425" y="1328738"/>
            <a:ext cx="9213215" cy="2373574"/>
          </a:xfrm>
          <a:prstGeom prst="rect">
            <a:avLst/>
          </a:prstGeom>
          <a:ln>
            <a:solidFill>
              <a:schemeClr val="tx1"/>
            </a:solidFill>
          </a:ln>
        </p:spPr>
      </p:pic>
      <p:sp>
        <p:nvSpPr>
          <p:cNvPr id="9" name="TextBox 8"/>
          <p:cNvSpPr txBox="1"/>
          <p:nvPr/>
        </p:nvSpPr>
        <p:spPr>
          <a:xfrm>
            <a:off x="394788" y="3833948"/>
            <a:ext cx="11371944"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We find that there are still null value in </a:t>
            </a:r>
            <a:r>
              <a:rPr lang="en-US" b="1" smtClean="0"/>
              <a:t>OCCUPATION_TYPE</a:t>
            </a:r>
            <a:r>
              <a:rPr lang="en-US" smtClean="0"/>
              <a:t> column after above step. We replaced such null values with </a:t>
            </a:r>
            <a:r>
              <a:rPr lang="en-US" b="1" smtClean="0"/>
              <a:t>Laborers</a:t>
            </a:r>
            <a:r>
              <a:rPr lang="en-US" smtClean="0"/>
              <a:t> which is the most common Occupation type.</a:t>
            </a:r>
            <a:endParaRPr lang="en-IN"/>
          </a:p>
        </p:txBody>
      </p:sp>
      <p:pic>
        <p:nvPicPr>
          <p:cNvPr id="6" name="Picture 5"/>
          <p:cNvPicPr>
            <a:picLocks noChangeAspect="1"/>
          </p:cNvPicPr>
          <p:nvPr/>
        </p:nvPicPr>
        <p:blipFill>
          <a:blip r:embed="rId3"/>
          <a:stretch>
            <a:fillRect/>
          </a:stretch>
        </p:blipFill>
        <p:spPr>
          <a:xfrm>
            <a:off x="479425" y="4494335"/>
            <a:ext cx="9213215" cy="2047875"/>
          </a:xfrm>
          <a:prstGeom prst="rect">
            <a:avLst/>
          </a:prstGeom>
          <a:ln>
            <a:solidFill>
              <a:schemeClr val="tx1"/>
            </a:solidFill>
          </a:ln>
        </p:spPr>
      </p:pic>
      <p:sp>
        <p:nvSpPr>
          <p:cNvPr id="8" name="TextBox 7"/>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10" name="Straight Connector 9"/>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3635431227"/>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99142" y="1192292"/>
            <a:ext cx="5696858" cy="369332"/>
          </a:xfrm>
          <a:prstGeom prst="rect">
            <a:avLst/>
          </a:prstGeom>
          <a:noFill/>
        </p:spPr>
        <p:txBody>
          <a:bodyPr wrap="square" rtlCol="0">
            <a:spAutoFit/>
          </a:bodyPr>
          <a:lstStyle/>
          <a:p>
            <a:r>
              <a:rPr lang="en-US" b="1"/>
              <a:t>6</a:t>
            </a:r>
            <a:r>
              <a:rPr lang="en-US" b="1" smtClean="0"/>
              <a:t>.</a:t>
            </a:r>
            <a:r>
              <a:rPr lang="en-US" smtClean="0"/>
              <a:t> Dealing with Null values in </a:t>
            </a:r>
            <a:r>
              <a:rPr lang="en-IN" b="1" smtClean="0"/>
              <a:t>NAME_TYPE_SUITE </a:t>
            </a:r>
            <a:r>
              <a:rPr lang="en-US" smtClean="0"/>
              <a:t>column</a:t>
            </a:r>
          </a:p>
        </p:txBody>
      </p:sp>
      <p:sp>
        <p:nvSpPr>
          <p:cNvPr id="7" name="TextBox 6"/>
          <p:cNvSpPr txBox="1"/>
          <p:nvPr/>
        </p:nvSpPr>
        <p:spPr>
          <a:xfrm>
            <a:off x="384627" y="1599698"/>
            <a:ext cx="11371944"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We will replace null values of </a:t>
            </a:r>
            <a:r>
              <a:rPr lang="en-IN" b="1"/>
              <a:t>NAME_TYPE_SUITE</a:t>
            </a:r>
            <a:r>
              <a:rPr lang="en-US" smtClean="0"/>
              <a:t> column with values which have the maximum count of the value of  </a:t>
            </a:r>
            <a:r>
              <a:rPr lang="en-IN" b="1" smtClean="0"/>
              <a:t>NAME_INCOME_TYPE</a:t>
            </a:r>
            <a:r>
              <a:rPr lang="en-US"/>
              <a:t> </a:t>
            </a:r>
            <a:r>
              <a:rPr lang="en-US" smtClean="0"/>
              <a:t>and </a:t>
            </a:r>
            <a:r>
              <a:rPr lang="en-IN" b="1" smtClean="0"/>
              <a:t>NAME_FAMILY_STATUS </a:t>
            </a:r>
            <a:r>
              <a:rPr lang="en-IN" smtClean="0"/>
              <a:t>of the corresponding null value</a:t>
            </a:r>
            <a:endParaRPr lang="en-IN"/>
          </a:p>
        </p:txBody>
      </p:sp>
      <p:pic>
        <p:nvPicPr>
          <p:cNvPr id="3" name="Picture 2"/>
          <p:cNvPicPr>
            <a:picLocks noChangeAspect="1"/>
          </p:cNvPicPr>
          <p:nvPr/>
        </p:nvPicPr>
        <p:blipFill rotWithShape="1">
          <a:blip r:embed="rId2"/>
          <a:srcRect b="27150"/>
          <a:stretch/>
        </p:blipFill>
        <p:spPr>
          <a:xfrm>
            <a:off x="479425" y="2284103"/>
            <a:ext cx="10963275" cy="3164197"/>
          </a:xfrm>
          <a:prstGeom prst="rect">
            <a:avLst/>
          </a:prstGeom>
          <a:ln>
            <a:solidFill>
              <a:schemeClr val="tx1"/>
            </a:solidFill>
          </a:ln>
        </p:spPr>
      </p:pic>
      <p:sp>
        <p:nvSpPr>
          <p:cNvPr id="9" name="TextBox 8"/>
          <p:cNvSpPr txBox="1"/>
          <p:nvPr/>
        </p:nvSpPr>
        <p:spPr>
          <a:xfrm>
            <a:off x="384627" y="5458684"/>
            <a:ext cx="11371944"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For all the column values of </a:t>
            </a:r>
            <a:r>
              <a:rPr lang="en-IN" b="1" smtClean="0"/>
              <a:t>NAME_INCOME_TYPE</a:t>
            </a:r>
            <a:r>
              <a:rPr lang="en-US" smtClean="0"/>
              <a:t> and </a:t>
            </a:r>
            <a:r>
              <a:rPr lang="en-IN" b="1" smtClean="0"/>
              <a:t>NAME_FAMILY_STATUS, </a:t>
            </a:r>
            <a:r>
              <a:rPr lang="en-IN" smtClean="0"/>
              <a:t>the most common column value of </a:t>
            </a:r>
            <a:r>
              <a:rPr lang="en-IN" b="1" smtClean="0"/>
              <a:t>NAME_TYPE_SUITE</a:t>
            </a:r>
            <a:r>
              <a:rPr lang="en-IN" smtClean="0"/>
              <a:t> is </a:t>
            </a:r>
            <a:r>
              <a:rPr lang="en-IN" b="1" smtClean="0"/>
              <a:t>Unaccompanied</a:t>
            </a:r>
            <a:r>
              <a:rPr lang="en-IN" smtClean="0"/>
              <a:t>. So replacing all null values of </a:t>
            </a:r>
            <a:r>
              <a:rPr lang="en-IN" b="1"/>
              <a:t>NAME_TYPE_SUITE</a:t>
            </a:r>
            <a:r>
              <a:rPr lang="en-IN"/>
              <a:t> </a:t>
            </a:r>
            <a:r>
              <a:rPr lang="en-IN" smtClean="0"/>
              <a:t>with </a:t>
            </a:r>
            <a:r>
              <a:rPr lang="en-IN" b="1"/>
              <a:t>Unaccompanied</a:t>
            </a:r>
          </a:p>
        </p:txBody>
      </p:sp>
      <p:pic>
        <p:nvPicPr>
          <p:cNvPr id="10" name="Picture 9"/>
          <p:cNvPicPr>
            <a:picLocks noChangeAspect="1"/>
          </p:cNvPicPr>
          <p:nvPr/>
        </p:nvPicPr>
        <p:blipFill>
          <a:blip r:embed="rId3"/>
          <a:stretch>
            <a:fillRect/>
          </a:stretch>
        </p:blipFill>
        <p:spPr>
          <a:xfrm>
            <a:off x="479424" y="6099572"/>
            <a:ext cx="5616575" cy="514853"/>
          </a:xfrm>
          <a:prstGeom prst="rect">
            <a:avLst/>
          </a:prstGeom>
          <a:ln>
            <a:solidFill>
              <a:schemeClr val="tx1"/>
            </a:solidFill>
          </a:ln>
        </p:spPr>
      </p:pic>
      <p:sp>
        <p:nvSpPr>
          <p:cNvPr id="11" name="TextBox 10"/>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1021361541"/>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394787" y="1137142"/>
            <a:ext cx="5696858" cy="369332"/>
          </a:xfrm>
          <a:prstGeom prst="rect">
            <a:avLst/>
          </a:prstGeom>
          <a:noFill/>
        </p:spPr>
        <p:txBody>
          <a:bodyPr wrap="square" rtlCol="0">
            <a:spAutoFit/>
          </a:bodyPr>
          <a:lstStyle/>
          <a:p>
            <a:r>
              <a:rPr lang="en-US" b="1"/>
              <a:t>7</a:t>
            </a:r>
            <a:r>
              <a:rPr lang="en-US" b="1" smtClean="0"/>
              <a:t>.</a:t>
            </a:r>
            <a:r>
              <a:rPr lang="en-US" smtClean="0"/>
              <a:t> Dealing with Null values in </a:t>
            </a:r>
            <a:r>
              <a:rPr lang="en-IN" b="1" smtClean="0"/>
              <a:t>AMT_GOODS_PRICE </a:t>
            </a:r>
            <a:r>
              <a:rPr lang="en-US" smtClean="0"/>
              <a:t>column</a:t>
            </a:r>
          </a:p>
        </p:txBody>
      </p:sp>
      <p:sp>
        <p:nvSpPr>
          <p:cNvPr id="18" name="TextBox 17"/>
          <p:cNvSpPr txBox="1"/>
          <p:nvPr/>
        </p:nvSpPr>
        <p:spPr>
          <a:xfrm>
            <a:off x="380272" y="1544548"/>
            <a:ext cx="11371944" cy="369332"/>
          </a:xfrm>
          <a:prstGeom prst="rect">
            <a:avLst/>
          </a:prstGeom>
          <a:noFill/>
        </p:spPr>
        <p:txBody>
          <a:bodyPr wrap="square" rtlCol="0">
            <a:spAutoFit/>
          </a:bodyPr>
          <a:lstStyle/>
          <a:p>
            <a:pPr marL="285750" indent="-285750">
              <a:buFont typeface="Arial" panose="020B0604020202020204" pitchFamily="34" charset="0"/>
              <a:buChar char="•"/>
            </a:pPr>
            <a:r>
              <a:rPr lang="en-US" smtClean="0"/>
              <a:t>We will replace null values of </a:t>
            </a:r>
            <a:r>
              <a:rPr lang="en-IN" b="1"/>
              <a:t>AMT_GOODS_PRICE</a:t>
            </a:r>
            <a:r>
              <a:rPr lang="en-US" smtClean="0"/>
              <a:t> with the corresponding row value of </a:t>
            </a:r>
            <a:r>
              <a:rPr lang="en-US" b="1" smtClean="0"/>
              <a:t>AMT_CREDIT</a:t>
            </a:r>
            <a:r>
              <a:rPr lang="en-US" smtClean="0"/>
              <a:t> column</a:t>
            </a:r>
            <a:endParaRPr lang="en-IN"/>
          </a:p>
        </p:txBody>
      </p:sp>
      <p:pic>
        <p:nvPicPr>
          <p:cNvPr id="3" name="Picture 2"/>
          <p:cNvPicPr>
            <a:picLocks noChangeAspect="1"/>
          </p:cNvPicPr>
          <p:nvPr/>
        </p:nvPicPr>
        <p:blipFill>
          <a:blip r:embed="rId2"/>
          <a:stretch>
            <a:fillRect/>
          </a:stretch>
        </p:blipFill>
        <p:spPr>
          <a:xfrm>
            <a:off x="479424" y="1879384"/>
            <a:ext cx="5616576" cy="476558"/>
          </a:xfrm>
          <a:prstGeom prst="rect">
            <a:avLst/>
          </a:prstGeom>
          <a:ln>
            <a:solidFill>
              <a:schemeClr val="tx1"/>
            </a:solidFill>
          </a:ln>
        </p:spPr>
      </p:pic>
      <p:sp>
        <p:nvSpPr>
          <p:cNvPr id="19" name="TextBox 18"/>
          <p:cNvSpPr txBox="1"/>
          <p:nvPr/>
        </p:nvSpPr>
        <p:spPr>
          <a:xfrm>
            <a:off x="390432" y="2379788"/>
            <a:ext cx="5696858" cy="369332"/>
          </a:xfrm>
          <a:prstGeom prst="rect">
            <a:avLst/>
          </a:prstGeom>
          <a:noFill/>
        </p:spPr>
        <p:txBody>
          <a:bodyPr wrap="square" rtlCol="0">
            <a:spAutoFit/>
          </a:bodyPr>
          <a:lstStyle/>
          <a:p>
            <a:r>
              <a:rPr lang="en-US" b="1" smtClean="0"/>
              <a:t>8.</a:t>
            </a:r>
            <a:r>
              <a:rPr lang="en-US" smtClean="0"/>
              <a:t> Dealing with Null values in </a:t>
            </a:r>
            <a:r>
              <a:rPr lang="en-IN" b="1" smtClean="0"/>
              <a:t>AMT_ANNUITY</a:t>
            </a:r>
            <a:r>
              <a:rPr lang="en-IN" smtClean="0"/>
              <a:t> </a:t>
            </a:r>
            <a:r>
              <a:rPr lang="en-US" smtClean="0"/>
              <a:t>column</a:t>
            </a:r>
          </a:p>
        </p:txBody>
      </p:sp>
      <p:sp>
        <p:nvSpPr>
          <p:cNvPr id="20" name="TextBox 19"/>
          <p:cNvSpPr txBox="1"/>
          <p:nvPr/>
        </p:nvSpPr>
        <p:spPr>
          <a:xfrm>
            <a:off x="375917" y="2787194"/>
            <a:ext cx="11371944"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We will replace null values of </a:t>
            </a:r>
            <a:r>
              <a:rPr lang="en-IN" b="1" smtClean="0"/>
              <a:t>AMT_ANNUITY</a:t>
            </a:r>
            <a:r>
              <a:rPr lang="en-US" smtClean="0"/>
              <a:t> with the median value of </a:t>
            </a:r>
            <a:r>
              <a:rPr lang="en-US" b="1" smtClean="0"/>
              <a:t>AMT_ANNUITY</a:t>
            </a:r>
            <a:r>
              <a:rPr lang="en-US" smtClean="0"/>
              <a:t> for all rows with corresponding value of </a:t>
            </a:r>
            <a:r>
              <a:rPr lang="en-IN" b="1" smtClean="0"/>
              <a:t>AMT_CREDIT</a:t>
            </a:r>
            <a:r>
              <a:rPr lang="en-IN"/>
              <a:t> </a:t>
            </a:r>
            <a:r>
              <a:rPr lang="en-IN" smtClean="0"/>
              <a:t>and </a:t>
            </a:r>
            <a:r>
              <a:rPr lang="en-IN" b="1" smtClean="0"/>
              <a:t>AMT_INCOME_TOTAL</a:t>
            </a:r>
            <a:endParaRPr lang="en-IN" b="1"/>
          </a:p>
        </p:txBody>
      </p:sp>
      <p:pic>
        <p:nvPicPr>
          <p:cNvPr id="10" name="Picture 9"/>
          <p:cNvPicPr>
            <a:picLocks noChangeAspect="1"/>
          </p:cNvPicPr>
          <p:nvPr/>
        </p:nvPicPr>
        <p:blipFill>
          <a:blip r:embed="rId3"/>
          <a:stretch>
            <a:fillRect/>
          </a:stretch>
        </p:blipFill>
        <p:spPr>
          <a:xfrm>
            <a:off x="479423" y="3382726"/>
            <a:ext cx="8347077" cy="2175042"/>
          </a:xfrm>
          <a:prstGeom prst="rect">
            <a:avLst/>
          </a:prstGeom>
          <a:ln>
            <a:solidFill>
              <a:schemeClr val="tx1"/>
            </a:solidFill>
          </a:ln>
        </p:spPr>
      </p:pic>
      <p:sp>
        <p:nvSpPr>
          <p:cNvPr id="22" name="TextBox 21"/>
          <p:cNvSpPr txBox="1"/>
          <p:nvPr/>
        </p:nvSpPr>
        <p:spPr>
          <a:xfrm>
            <a:off x="390432" y="5554788"/>
            <a:ext cx="5696858" cy="369332"/>
          </a:xfrm>
          <a:prstGeom prst="rect">
            <a:avLst/>
          </a:prstGeom>
          <a:noFill/>
        </p:spPr>
        <p:txBody>
          <a:bodyPr wrap="square" rtlCol="0">
            <a:spAutoFit/>
          </a:bodyPr>
          <a:lstStyle/>
          <a:p>
            <a:r>
              <a:rPr lang="en-US" b="1" smtClean="0"/>
              <a:t>9.</a:t>
            </a:r>
            <a:r>
              <a:rPr lang="en-US" smtClean="0"/>
              <a:t> Dealing with Null values in </a:t>
            </a:r>
            <a:r>
              <a:rPr lang="en-IN" b="1" smtClean="0"/>
              <a:t>CNT_FAM_MEMBERS</a:t>
            </a:r>
            <a:r>
              <a:rPr lang="en-IN" smtClean="0"/>
              <a:t> </a:t>
            </a:r>
            <a:r>
              <a:rPr lang="en-US" smtClean="0"/>
              <a:t>column</a:t>
            </a:r>
          </a:p>
        </p:txBody>
      </p:sp>
      <p:sp>
        <p:nvSpPr>
          <p:cNvPr id="23" name="TextBox 22"/>
          <p:cNvSpPr txBox="1"/>
          <p:nvPr/>
        </p:nvSpPr>
        <p:spPr>
          <a:xfrm>
            <a:off x="375917" y="5860594"/>
            <a:ext cx="11371944" cy="369332"/>
          </a:xfrm>
          <a:prstGeom prst="rect">
            <a:avLst/>
          </a:prstGeom>
          <a:noFill/>
        </p:spPr>
        <p:txBody>
          <a:bodyPr wrap="square" rtlCol="0">
            <a:spAutoFit/>
          </a:bodyPr>
          <a:lstStyle/>
          <a:p>
            <a:pPr marL="285750" indent="-285750">
              <a:buFont typeface="Arial" panose="020B0604020202020204" pitchFamily="34" charset="0"/>
              <a:buChar char="•"/>
            </a:pPr>
            <a:r>
              <a:rPr lang="en-US" smtClean="0"/>
              <a:t>We will replace null values of </a:t>
            </a:r>
            <a:r>
              <a:rPr lang="en-IN" b="1" smtClean="0"/>
              <a:t>CNT_FAM_MEMBERS</a:t>
            </a:r>
            <a:r>
              <a:rPr lang="en-US" smtClean="0"/>
              <a:t> with the median value of </a:t>
            </a:r>
            <a:r>
              <a:rPr lang="en-IN" b="1" smtClean="0"/>
              <a:t>CNT_FAM_MEMBERS</a:t>
            </a:r>
            <a:endParaRPr lang="en-IN" b="1"/>
          </a:p>
        </p:txBody>
      </p:sp>
      <p:pic>
        <p:nvPicPr>
          <p:cNvPr id="24" name="Picture 23"/>
          <p:cNvPicPr>
            <a:picLocks noChangeAspect="1"/>
          </p:cNvPicPr>
          <p:nvPr/>
        </p:nvPicPr>
        <p:blipFill>
          <a:blip r:embed="rId4"/>
          <a:stretch>
            <a:fillRect/>
          </a:stretch>
        </p:blipFill>
        <p:spPr>
          <a:xfrm>
            <a:off x="479423" y="6199900"/>
            <a:ext cx="5762625" cy="400050"/>
          </a:xfrm>
          <a:prstGeom prst="rect">
            <a:avLst/>
          </a:prstGeom>
          <a:ln>
            <a:solidFill>
              <a:schemeClr val="tx1"/>
            </a:solidFill>
          </a:ln>
        </p:spPr>
      </p:pic>
      <p:sp>
        <p:nvSpPr>
          <p:cNvPr id="14" name="TextBox 13"/>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21" name="Straight Connector 2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3814650774"/>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8" y="1192292"/>
            <a:ext cx="4152099" cy="369332"/>
          </a:xfrm>
          <a:prstGeom prst="rect">
            <a:avLst/>
          </a:prstGeom>
          <a:noFill/>
        </p:spPr>
        <p:txBody>
          <a:bodyPr wrap="none" rtlCol="0">
            <a:spAutoFit/>
          </a:bodyPr>
          <a:lstStyle/>
          <a:p>
            <a:r>
              <a:rPr lang="en-US" b="1" smtClean="0"/>
              <a:t>10.</a:t>
            </a:r>
            <a:r>
              <a:rPr lang="en-US" smtClean="0"/>
              <a:t> Dealing with errors in </a:t>
            </a:r>
            <a:r>
              <a:rPr lang="en-US" b="1" smtClean="0"/>
              <a:t>GENDER </a:t>
            </a:r>
            <a:r>
              <a:rPr lang="en-US" smtClean="0"/>
              <a:t>column</a:t>
            </a:r>
          </a:p>
        </p:txBody>
      </p:sp>
      <p:sp>
        <p:nvSpPr>
          <p:cNvPr id="7" name="TextBox 6"/>
          <p:cNvSpPr txBox="1"/>
          <p:nvPr/>
        </p:nvSpPr>
        <p:spPr>
          <a:xfrm>
            <a:off x="380272" y="1544548"/>
            <a:ext cx="5715728" cy="923330"/>
          </a:xfrm>
          <a:prstGeom prst="rect">
            <a:avLst/>
          </a:prstGeom>
          <a:noFill/>
        </p:spPr>
        <p:txBody>
          <a:bodyPr wrap="square" rtlCol="0">
            <a:spAutoFit/>
          </a:bodyPr>
          <a:lstStyle/>
          <a:p>
            <a:pPr marL="285750" indent="-285750">
              <a:buFont typeface="Arial" panose="020B0604020202020204" pitchFamily="34" charset="0"/>
              <a:buChar char="•"/>
            </a:pPr>
            <a:r>
              <a:rPr lang="en-US" smtClean="0"/>
              <a:t>We found some error values in </a:t>
            </a:r>
            <a:r>
              <a:rPr lang="en-US" b="1" smtClean="0"/>
              <a:t>GENDER</a:t>
            </a:r>
            <a:r>
              <a:rPr lang="en-US" smtClean="0"/>
              <a:t> column. Replaced them with </a:t>
            </a:r>
            <a:r>
              <a:rPr lang="en-US" b="1" smtClean="0"/>
              <a:t>F</a:t>
            </a:r>
            <a:r>
              <a:rPr lang="en-US" smtClean="0"/>
              <a:t> (Female) which is the most common gender</a:t>
            </a:r>
            <a:endParaRPr lang="en-IN"/>
          </a:p>
        </p:txBody>
      </p:sp>
      <p:pic>
        <p:nvPicPr>
          <p:cNvPr id="2" name="Picture 1"/>
          <p:cNvPicPr>
            <a:picLocks noChangeAspect="1"/>
          </p:cNvPicPr>
          <p:nvPr/>
        </p:nvPicPr>
        <p:blipFill>
          <a:blip r:embed="rId2"/>
          <a:stretch>
            <a:fillRect/>
          </a:stretch>
        </p:blipFill>
        <p:spPr>
          <a:xfrm>
            <a:off x="479425" y="2467878"/>
            <a:ext cx="5273675" cy="3202495"/>
          </a:xfrm>
          <a:prstGeom prst="rect">
            <a:avLst/>
          </a:prstGeom>
          <a:ln>
            <a:solidFill>
              <a:schemeClr val="tx1"/>
            </a:solidFill>
          </a:ln>
        </p:spPr>
      </p:pic>
      <p:sp>
        <p:nvSpPr>
          <p:cNvPr id="9" name="TextBox 8"/>
          <p:cNvSpPr txBox="1"/>
          <p:nvPr/>
        </p:nvSpPr>
        <p:spPr>
          <a:xfrm>
            <a:off x="6010728" y="1192292"/>
            <a:ext cx="5429179" cy="369332"/>
          </a:xfrm>
          <a:prstGeom prst="rect">
            <a:avLst/>
          </a:prstGeom>
          <a:noFill/>
        </p:spPr>
        <p:txBody>
          <a:bodyPr wrap="none" rtlCol="0">
            <a:spAutoFit/>
          </a:bodyPr>
          <a:lstStyle/>
          <a:p>
            <a:r>
              <a:rPr lang="en-US" b="1" smtClean="0"/>
              <a:t>11.</a:t>
            </a:r>
            <a:r>
              <a:rPr lang="en-US" smtClean="0"/>
              <a:t> Dealing with errors in </a:t>
            </a:r>
            <a:r>
              <a:rPr lang="en-IN" b="1" smtClean="0"/>
              <a:t>ORGANIZATION_TYPE</a:t>
            </a:r>
            <a:r>
              <a:rPr lang="en-US" b="1" smtClean="0"/>
              <a:t> </a:t>
            </a:r>
            <a:r>
              <a:rPr lang="en-US" smtClean="0"/>
              <a:t>column</a:t>
            </a:r>
          </a:p>
        </p:txBody>
      </p:sp>
      <p:sp>
        <p:nvSpPr>
          <p:cNvPr id="10" name="TextBox 9"/>
          <p:cNvSpPr txBox="1"/>
          <p:nvPr/>
        </p:nvSpPr>
        <p:spPr>
          <a:xfrm>
            <a:off x="6006372" y="1544548"/>
            <a:ext cx="5715728" cy="923330"/>
          </a:xfrm>
          <a:prstGeom prst="rect">
            <a:avLst/>
          </a:prstGeom>
          <a:noFill/>
        </p:spPr>
        <p:txBody>
          <a:bodyPr wrap="square" rtlCol="0">
            <a:spAutoFit/>
          </a:bodyPr>
          <a:lstStyle/>
          <a:p>
            <a:pPr marL="285750" indent="-285750">
              <a:buFont typeface="Arial" panose="020B0604020202020204" pitchFamily="34" charset="0"/>
              <a:buChar char="•"/>
            </a:pPr>
            <a:r>
              <a:rPr lang="en-US" smtClean="0"/>
              <a:t>We found some error values in </a:t>
            </a:r>
            <a:r>
              <a:rPr lang="en-IN" b="1" smtClean="0"/>
              <a:t>ORGANIZATION_TYPE</a:t>
            </a:r>
            <a:r>
              <a:rPr lang="en-US" smtClean="0"/>
              <a:t> column. Replaced them with </a:t>
            </a:r>
            <a:r>
              <a:rPr lang="en-US" b="1" smtClean="0"/>
              <a:t>No Work</a:t>
            </a:r>
            <a:r>
              <a:rPr lang="en-US" smtClean="0"/>
              <a:t> as these people were pensioners and unemployed</a:t>
            </a:r>
            <a:endParaRPr lang="en-IN"/>
          </a:p>
        </p:txBody>
      </p:sp>
      <p:pic>
        <p:nvPicPr>
          <p:cNvPr id="6" name="Picture 5"/>
          <p:cNvPicPr>
            <a:picLocks noChangeAspect="1"/>
          </p:cNvPicPr>
          <p:nvPr/>
        </p:nvPicPr>
        <p:blipFill>
          <a:blip r:embed="rId3"/>
          <a:stretch>
            <a:fillRect/>
          </a:stretch>
        </p:blipFill>
        <p:spPr>
          <a:xfrm>
            <a:off x="6096000" y="2478450"/>
            <a:ext cx="5626100" cy="1683797"/>
          </a:xfrm>
          <a:prstGeom prst="rect">
            <a:avLst/>
          </a:prstGeom>
          <a:ln>
            <a:solidFill>
              <a:schemeClr val="tx1"/>
            </a:solidFill>
          </a:ln>
        </p:spPr>
      </p:pic>
      <p:sp>
        <p:nvSpPr>
          <p:cNvPr id="11" name="TextBox 10"/>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248034346"/>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1163264"/>
            <a:ext cx="11469460" cy="369332"/>
          </a:xfrm>
          <a:prstGeom prst="rect">
            <a:avLst/>
          </a:prstGeom>
          <a:noFill/>
        </p:spPr>
        <p:txBody>
          <a:bodyPr wrap="square" rtlCol="0">
            <a:spAutoFit/>
          </a:bodyPr>
          <a:lstStyle/>
          <a:p>
            <a:r>
              <a:rPr lang="en-US" b="1" smtClean="0"/>
              <a:t>12.</a:t>
            </a:r>
            <a:r>
              <a:rPr lang="en-US" smtClean="0"/>
              <a:t> Dealing with Outliers in </a:t>
            </a:r>
            <a:r>
              <a:rPr lang="en-US" b="1" smtClean="0"/>
              <a:t>CNT_CHILDREN </a:t>
            </a:r>
            <a:r>
              <a:rPr lang="en-US" smtClean="0"/>
              <a:t>and </a:t>
            </a:r>
            <a:r>
              <a:rPr lang="en-US" b="1" smtClean="0"/>
              <a:t>CNT_FAM_MEMBERS </a:t>
            </a:r>
            <a:r>
              <a:rPr lang="en-US" smtClean="0"/>
              <a:t>column</a:t>
            </a:r>
          </a:p>
        </p:txBody>
      </p:sp>
      <p:sp>
        <p:nvSpPr>
          <p:cNvPr id="7" name="TextBox 6"/>
          <p:cNvSpPr txBox="1"/>
          <p:nvPr/>
        </p:nvSpPr>
        <p:spPr>
          <a:xfrm>
            <a:off x="395061" y="4465711"/>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4882939"/>
            <a:ext cx="11459026" cy="369332"/>
          </a:xfrm>
          <a:prstGeom prst="rect">
            <a:avLst/>
          </a:prstGeom>
        </p:spPr>
        <p:txBody>
          <a:bodyPr wrap="square">
            <a:spAutoFit/>
          </a:bodyPr>
          <a:lstStyle/>
          <a:p>
            <a:r>
              <a:rPr lang="en-US" smtClean="0">
                <a:solidFill>
                  <a:srgbClr val="000000"/>
                </a:solidFill>
              </a:rPr>
              <a:t>Checked </a:t>
            </a:r>
            <a:r>
              <a:rPr lang="en-US" smtClean="0">
                <a:solidFill>
                  <a:srgbClr val="000000"/>
                </a:solidFill>
              </a:rPr>
              <a:t>for number of Parents for all row values. Found no issues.</a:t>
            </a:r>
            <a:endParaRPr lang="en-US" b="1">
              <a:solidFill>
                <a:srgbClr val="000000"/>
              </a:solidFill>
            </a:endParaRPr>
          </a:p>
        </p:txBody>
      </p:sp>
      <p:pic>
        <p:nvPicPr>
          <p:cNvPr id="11" name="Picture 10"/>
          <p:cNvPicPr>
            <a:picLocks noChangeAspect="1"/>
          </p:cNvPicPr>
          <p:nvPr/>
        </p:nvPicPr>
        <p:blipFill>
          <a:blip r:embed="rId2"/>
          <a:stretch>
            <a:fillRect/>
          </a:stretch>
        </p:blipFill>
        <p:spPr>
          <a:xfrm>
            <a:off x="479425" y="1532596"/>
            <a:ext cx="11374664" cy="2733675"/>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479425" y="5350967"/>
            <a:ext cx="5616575" cy="1017591"/>
          </a:xfrm>
          <a:prstGeom prst="rect">
            <a:avLst/>
          </a:prstGeom>
          <a:ln>
            <a:solidFill>
              <a:schemeClr val="tx1"/>
            </a:solidFill>
          </a:ln>
        </p:spPr>
      </p:pic>
      <p:sp>
        <p:nvSpPr>
          <p:cNvPr id="10" name="TextBox 9"/>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3" name="Straight Connector 12"/>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40321455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1163264"/>
            <a:ext cx="11469460" cy="369332"/>
          </a:xfrm>
          <a:prstGeom prst="rect">
            <a:avLst/>
          </a:prstGeom>
          <a:noFill/>
        </p:spPr>
        <p:txBody>
          <a:bodyPr wrap="square" rtlCol="0">
            <a:spAutoFit/>
          </a:bodyPr>
          <a:lstStyle/>
          <a:p>
            <a:r>
              <a:rPr lang="en-US" b="1" smtClean="0"/>
              <a:t>13.</a:t>
            </a:r>
            <a:r>
              <a:rPr lang="en-US" smtClean="0"/>
              <a:t> Dealing with Outliers in </a:t>
            </a:r>
            <a:r>
              <a:rPr lang="en-US" b="1" smtClean="0"/>
              <a:t>DAYS_BIRTH </a:t>
            </a:r>
            <a:r>
              <a:rPr lang="en-US" smtClean="0"/>
              <a:t>column</a:t>
            </a:r>
          </a:p>
        </p:txBody>
      </p:sp>
      <p:sp>
        <p:nvSpPr>
          <p:cNvPr id="7" name="TextBox 6"/>
          <p:cNvSpPr txBox="1"/>
          <p:nvPr/>
        </p:nvSpPr>
        <p:spPr>
          <a:xfrm>
            <a:off x="395061" y="3282798"/>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3700026"/>
            <a:ext cx="11459026" cy="369332"/>
          </a:xfrm>
          <a:prstGeom prst="rect">
            <a:avLst/>
          </a:prstGeom>
        </p:spPr>
        <p:txBody>
          <a:bodyPr wrap="square">
            <a:spAutoFit/>
          </a:bodyPr>
          <a:lstStyle/>
          <a:p>
            <a:r>
              <a:rPr lang="en-US" smtClean="0">
                <a:solidFill>
                  <a:srgbClr val="000000"/>
                </a:solidFill>
              </a:rPr>
              <a:t>Checked the maximum and minimum age. No issue found.</a:t>
            </a:r>
            <a:endParaRPr lang="en-US" b="1">
              <a:solidFill>
                <a:srgbClr val="000000"/>
              </a:solidFill>
            </a:endParaRPr>
          </a:p>
        </p:txBody>
      </p:sp>
      <p:pic>
        <p:nvPicPr>
          <p:cNvPr id="6" name="Picture 5"/>
          <p:cNvPicPr>
            <a:picLocks noChangeAspect="1"/>
          </p:cNvPicPr>
          <p:nvPr/>
        </p:nvPicPr>
        <p:blipFill>
          <a:blip r:embed="rId2"/>
          <a:stretch>
            <a:fillRect/>
          </a:stretch>
        </p:blipFill>
        <p:spPr>
          <a:xfrm>
            <a:off x="479425" y="1532595"/>
            <a:ext cx="11374664" cy="1682303"/>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79425" y="4117253"/>
            <a:ext cx="4867275" cy="2372285"/>
          </a:xfrm>
          <a:prstGeom prst="rect">
            <a:avLst/>
          </a:prstGeom>
          <a:ln>
            <a:solidFill>
              <a:schemeClr val="tx1"/>
            </a:solidFill>
          </a:ln>
        </p:spPr>
      </p:pic>
      <p:sp>
        <p:nvSpPr>
          <p:cNvPr id="10" name="TextBox 9"/>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50614430"/>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931035"/>
            <a:ext cx="11469460" cy="369332"/>
          </a:xfrm>
          <a:prstGeom prst="rect">
            <a:avLst/>
          </a:prstGeom>
          <a:noFill/>
        </p:spPr>
        <p:txBody>
          <a:bodyPr wrap="square" rtlCol="0">
            <a:spAutoFit/>
          </a:bodyPr>
          <a:lstStyle/>
          <a:p>
            <a:r>
              <a:rPr lang="en-US" b="1" smtClean="0"/>
              <a:t>14.</a:t>
            </a:r>
            <a:r>
              <a:rPr lang="en-US" smtClean="0"/>
              <a:t> Dealing with </a:t>
            </a:r>
            <a:r>
              <a:rPr lang="en-US"/>
              <a:t>Outliers </a:t>
            </a:r>
            <a:r>
              <a:rPr lang="en-US" smtClean="0"/>
              <a:t>in </a:t>
            </a:r>
            <a:r>
              <a:rPr lang="en-US" b="1" smtClean="0"/>
              <a:t>DAYS_EMPLOYED </a:t>
            </a:r>
            <a:r>
              <a:rPr lang="en-US" smtClean="0"/>
              <a:t>column</a:t>
            </a:r>
          </a:p>
        </p:txBody>
      </p:sp>
      <p:sp>
        <p:nvSpPr>
          <p:cNvPr id="7" name="TextBox 6"/>
          <p:cNvSpPr txBox="1"/>
          <p:nvPr/>
        </p:nvSpPr>
        <p:spPr>
          <a:xfrm>
            <a:off x="395061" y="3056372"/>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3357488"/>
            <a:ext cx="5700937" cy="2031325"/>
          </a:xfrm>
          <a:prstGeom prst="rect">
            <a:avLst/>
          </a:prstGeom>
        </p:spPr>
        <p:txBody>
          <a:bodyPr wrap="square">
            <a:spAutoFit/>
          </a:bodyPr>
          <a:lstStyle/>
          <a:p>
            <a:r>
              <a:rPr lang="en-US" smtClean="0">
                <a:solidFill>
                  <a:srgbClr val="000000"/>
                </a:solidFill>
              </a:rPr>
              <a:t>In above Box plot, the positive value is an outlier. We checked for distribution of </a:t>
            </a:r>
            <a:r>
              <a:rPr lang="en-US" b="1" smtClean="0">
                <a:solidFill>
                  <a:srgbClr val="000000"/>
                </a:solidFill>
              </a:rPr>
              <a:t>AGE </a:t>
            </a:r>
            <a:r>
              <a:rPr lang="en-US" smtClean="0">
                <a:solidFill>
                  <a:srgbClr val="000000"/>
                </a:solidFill>
              </a:rPr>
              <a:t>for all rows which have positive value of </a:t>
            </a:r>
            <a:r>
              <a:rPr lang="en-US" b="1" smtClean="0">
                <a:solidFill>
                  <a:srgbClr val="000000"/>
                </a:solidFill>
              </a:rPr>
              <a:t>DAYS_EMPLOYED</a:t>
            </a:r>
            <a:r>
              <a:rPr lang="en-US" smtClean="0">
                <a:solidFill>
                  <a:srgbClr val="000000"/>
                </a:solidFill>
              </a:rPr>
              <a:t>. We found that most of the </a:t>
            </a:r>
            <a:r>
              <a:rPr lang="en-US" b="1" smtClean="0">
                <a:solidFill>
                  <a:srgbClr val="000000"/>
                </a:solidFill>
              </a:rPr>
              <a:t>AGE</a:t>
            </a:r>
            <a:r>
              <a:rPr lang="en-US" smtClean="0">
                <a:solidFill>
                  <a:srgbClr val="000000"/>
                </a:solidFill>
              </a:rPr>
              <a:t> values were above 50. So we replaced the positive value of </a:t>
            </a:r>
            <a:r>
              <a:rPr lang="en-US" b="1" smtClean="0">
                <a:solidFill>
                  <a:srgbClr val="000000"/>
                </a:solidFill>
              </a:rPr>
              <a:t>DAYS_EMPLOYED</a:t>
            </a:r>
            <a:r>
              <a:rPr lang="en-US" smtClean="0">
                <a:solidFill>
                  <a:srgbClr val="000000"/>
                </a:solidFill>
              </a:rPr>
              <a:t> with median value of </a:t>
            </a:r>
            <a:r>
              <a:rPr lang="en-US" b="1" smtClean="0">
                <a:solidFill>
                  <a:srgbClr val="000000"/>
                </a:solidFill>
              </a:rPr>
              <a:t>DAYS_EMPLOYED</a:t>
            </a:r>
            <a:r>
              <a:rPr lang="en-US" smtClean="0">
                <a:solidFill>
                  <a:srgbClr val="000000"/>
                </a:solidFill>
              </a:rPr>
              <a:t> for rows which have </a:t>
            </a:r>
            <a:r>
              <a:rPr lang="en-US" b="1" smtClean="0">
                <a:solidFill>
                  <a:srgbClr val="000000"/>
                </a:solidFill>
              </a:rPr>
              <a:t>AGE</a:t>
            </a:r>
            <a:r>
              <a:rPr lang="en-US" smtClean="0">
                <a:solidFill>
                  <a:srgbClr val="000000"/>
                </a:solidFill>
              </a:rPr>
              <a:t> greater than equal to 50.</a:t>
            </a:r>
            <a:endParaRPr lang="en-US" b="1" smtClean="0">
              <a:solidFill>
                <a:srgbClr val="000000"/>
              </a:solidFill>
            </a:endParaRPr>
          </a:p>
        </p:txBody>
      </p:sp>
      <p:pic>
        <p:nvPicPr>
          <p:cNvPr id="3" name="Picture 2"/>
          <p:cNvPicPr>
            <a:picLocks noChangeAspect="1"/>
          </p:cNvPicPr>
          <p:nvPr/>
        </p:nvPicPr>
        <p:blipFill>
          <a:blip r:embed="rId2"/>
          <a:stretch>
            <a:fillRect/>
          </a:stretch>
        </p:blipFill>
        <p:spPr>
          <a:xfrm>
            <a:off x="491308" y="1318455"/>
            <a:ext cx="11296650" cy="171450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6102260" y="3301587"/>
            <a:ext cx="5751829" cy="3108967"/>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491309" y="5337990"/>
            <a:ext cx="5434648" cy="1069111"/>
          </a:xfrm>
          <a:prstGeom prst="rect">
            <a:avLst/>
          </a:prstGeom>
          <a:ln>
            <a:solidFill>
              <a:schemeClr val="tx1"/>
            </a:solidFill>
          </a:ln>
        </p:spPr>
      </p:pic>
      <p:sp>
        <p:nvSpPr>
          <p:cNvPr id="12" name="TextBox 11"/>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3" name="Straight Connector 12"/>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789004858"/>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931035"/>
            <a:ext cx="11469460" cy="369332"/>
          </a:xfrm>
          <a:prstGeom prst="rect">
            <a:avLst/>
          </a:prstGeom>
          <a:noFill/>
        </p:spPr>
        <p:txBody>
          <a:bodyPr wrap="square" rtlCol="0">
            <a:spAutoFit/>
          </a:bodyPr>
          <a:lstStyle/>
          <a:p>
            <a:r>
              <a:rPr lang="en-US" smtClean="0"/>
              <a:t>We again checked for outliers in </a:t>
            </a:r>
            <a:r>
              <a:rPr lang="en-US" b="1" smtClean="0"/>
              <a:t>DAYS_EMPLOYED</a:t>
            </a:r>
            <a:r>
              <a:rPr lang="en-US" smtClean="0"/>
              <a:t> using Box plot.</a:t>
            </a:r>
          </a:p>
        </p:txBody>
      </p:sp>
      <p:sp>
        <p:nvSpPr>
          <p:cNvPr id="7" name="TextBox 6"/>
          <p:cNvSpPr txBox="1"/>
          <p:nvPr/>
        </p:nvSpPr>
        <p:spPr>
          <a:xfrm>
            <a:off x="395061" y="2886553"/>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3135417"/>
            <a:ext cx="5700937" cy="1200329"/>
          </a:xfrm>
          <a:prstGeom prst="rect">
            <a:avLst/>
          </a:prstGeom>
        </p:spPr>
        <p:txBody>
          <a:bodyPr wrap="square">
            <a:spAutoFit/>
          </a:bodyPr>
          <a:lstStyle/>
          <a:p>
            <a:r>
              <a:rPr lang="en-US" smtClean="0">
                <a:solidFill>
                  <a:srgbClr val="000000"/>
                </a:solidFill>
              </a:rPr>
              <a:t>We considered value less than -15600 as outliers. Calculated Credit percentage of Income, Annuity percentage of Income, Age in years, Experience in Years. Found no issues.</a:t>
            </a:r>
            <a:endParaRPr lang="en-US" b="1" smtClean="0">
              <a:solidFill>
                <a:srgbClr val="000000"/>
              </a:solidFill>
            </a:endParaRPr>
          </a:p>
        </p:txBody>
      </p:sp>
      <p:pic>
        <p:nvPicPr>
          <p:cNvPr id="2" name="Picture 1"/>
          <p:cNvPicPr>
            <a:picLocks noChangeAspect="1"/>
          </p:cNvPicPr>
          <p:nvPr/>
        </p:nvPicPr>
        <p:blipFill>
          <a:blip r:embed="rId2"/>
          <a:stretch>
            <a:fillRect/>
          </a:stretch>
        </p:blipFill>
        <p:spPr>
          <a:xfrm>
            <a:off x="491309" y="1273894"/>
            <a:ext cx="11147697" cy="1595209"/>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79425" y="4335747"/>
            <a:ext cx="7201535" cy="867878"/>
          </a:xfrm>
          <a:prstGeom prst="rect">
            <a:avLst/>
          </a:prstGeom>
          <a:ln>
            <a:solidFill>
              <a:schemeClr val="tx1"/>
            </a:solidFill>
          </a:ln>
        </p:spPr>
      </p:pic>
      <p:pic>
        <p:nvPicPr>
          <p:cNvPr id="12" name="Picture 11"/>
          <p:cNvPicPr>
            <a:picLocks noChangeAspect="1"/>
          </p:cNvPicPr>
          <p:nvPr/>
        </p:nvPicPr>
        <p:blipFill>
          <a:blip r:embed="rId4"/>
          <a:stretch>
            <a:fillRect/>
          </a:stretch>
        </p:blipFill>
        <p:spPr>
          <a:xfrm>
            <a:off x="7840961" y="2983774"/>
            <a:ext cx="3782714" cy="3038203"/>
          </a:xfrm>
          <a:prstGeom prst="rect">
            <a:avLst/>
          </a:prstGeom>
          <a:ln>
            <a:solidFill>
              <a:schemeClr val="tx1"/>
            </a:solidFill>
          </a:ln>
        </p:spPr>
      </p:pic>
      <p:sp>
        <p:nvSpPr>
          <p:cNvPr id="11" name="TextBox 10"/>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3" name="Straight Connector 12"/>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42675397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Same Side Corner Rectangle 9"/>
          <p:cNvSpPr/>
          <p:nvPr/>
        </p:nvSpPr>
        <p:spPr>
          <a:xfrm rot="16200000">
            <a:off x="658992" y="1039178"/>
            <a:ext cx="5245605" cy="5701440"/>
          </a:xfrm>
          <a:prstGeom prst="round2SameRect">
            <a:avLst>
              <a:gd name="adj1" fmla="val 5284"/>
              <a:gd name="adj2" fmla="val 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 Same Side Corner Rectangle 10"/>
          <p:cNvSpPr/>
          <p:nvPr/>
        </p:nvSpPr>
        <p:spPr>
          <a:xfrm rot="5400000">
            <a:off x="6360431" y="1039180"/>
            <a:ext cx="5245603" cy="5701438"/>
          </a:xfrm>
          <a:prstGeom prst="round2SameRect">
            <a:avLst>
              <a:gd name="adj1" fmla="val 5284"/>
              <a:gd name="adj2" fmla="val 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303713" y="470265"/>
            <a:ext cx="3657600"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Project Description</a:t>
            </a:r>
            <a:endParaRPr lang="en-IN" sz="3000" b="1">
              <a:solidFill>
                <a:schemeClr val="tx1">
                  <a:lumMod val="75000"/>
                  <a:lumOff val="25000"/>
                </a:schemeClr>
              </a:solidFill>
              <a:latin typeface="Century Gothic" panose="020B0502020202020204" pitchFamily="34" charset="0"/>
            </a:endParaRPr>
          </a:p>
        </p:txBody>
      </p:sp>
      <p:sp>
        <p:nvSpPr>
          <p:cNvPr id="5" name="TextBox 4"/>
          <p:cNvSpPr txBox="1"/>
          <p:nvPr/>
        </p:nvSpPr>
        <p:spPr>
          <a:xfrm>
            <a:off x="640080" y="1841868"/>
            <a:ext cx="5492433" cy="4524315"/>
          </a:xfrm>
          <a:prstGeom prst="rect">
            <a:avLst/>
          </a:prstGeom>
          <a:noFill/>
        </p:spPr>
        <p:txBody>
          <a:bodyPr wrap="square" rtlCol="0">
            <a:spAutoFit/>
          </a:bodyPr>
          <a:lstStyle/>
          <a:p>
            <a:pPr marL="285750" indent="-285750">
              <a:buFont typeface="Arial" panose="020B0604020202020204" pitchFamily="34" charset="0"/>
              <a:buChar char="•"/>
            </a:pPr>
            <a:r>
              <a:rPr lang="en-US" smtClean="0"/>
              <a:t>This Project </a:t>
            </a:r>
            <a:r>
              <a:rPr lang="en-US"/>
              <a:t>is about </a:t>
            </a:r>
            <a:r>
              <a:rPr lang="en-US" smtClean="0"/>
              <a:t>analyzing </a:t>
            </a:r>
            <a:r>
              <a:rPr lang="en-US"/>
              <a:t>patterns in the </a:t>
            </a:r>
            <a:r>
              <a:rPr lang="en-US" smtClean="0"/>
              <a:t>bank loan data to ensure </a:t>
            </a:r>
            <a:r>
              <a:rPr lang="en-US"/>
              <a:t>that capable </a:t>
            </a:r>
            <a:r>
              <a:rPr lang="en-US" smtClean="0"/>
              <a:t>loan applicants </a:t>
            </a:r>
            <a:r>
              <a:rPr lang="en-US"/>
              <a:t>are not rejected</a:t>
            </a:r>
            <a:r>
              <a:rPr lang="en-US" smtClean="0"/>
              <a:t>.</a:t>
            </a:r>
          </a:p>
          <a:p>
            <a:endParaRPr lang="en-US" smtClean="0"/>
          </a:p>
          <a:p>
            <a:pPr marL="285750" indent="-285750">
              <a:buFont typeface="Arial" panose="020B0604020202020204" pitchFamily="34" charset="0"/>
              <a:buChar char="•"/>
            </a:pPr>
            <a:r>
              <a:rPr lang="en-US" smtClean="0"/>
              <a:t>These </a:t>
            </a:r>
            <a:r>
              <a:rPr lang="en-US"/>
              <a:t>insights will be </a:t>
            </a:r>
            <a:r>
              <a:rPr lang="en-US" smtClean="0"/>
              <a:t>helpful for bank managers and other stakeholders to determine which applicant will have difficulty in paying their installments</a:t>
            </a:r>
            <a:endParaRPr lang="en-US"/>
          </a:p>
          <a:p>
            <a:pPr marL="285750" indent="-285750">
              <a:buFont typeface="Arial" panose="020B0604020202020204" pitchFamily="34" charset="0"/>
              <a:buChar char="•"/>
            </a:pPr>
            <a:endParaRPr lang="en-US" smtClean="0"/>
          </a:p>
          <a:p>
            <a:pPr marL="285750" indent="-285750">
              <a:buFont typeface="Arial" panose="020B0604020202020204" pitchFamily="34" charset="0"/>
              <a:buChar char="•"/>
            </a:pPr>
            <a:r>
              <a:rPr lang="en-US" smtClean="0"/>
              <a:t>As </a:t>
            </a:r>
            <a:r>
              <a:rPr lang="en-US"/>
              <a:t>a Data Analyst, we received dataset </a:t>
            </a:r>
            <a:r>
              <a:rPr lang="en-US" smtClean="0"/>
              <a:t>with details about applicants who have applied for loan and queries and </a:t>
            </a:r>
            <a:r>
              <a:rPr lang="en-US"/>
              <a:t>we are required to analyze the data and provide insights to those queries.</a:t>
            </a:r>
          </a:p>
          <a:p>
            <a:pPr marL="285750" indent="-285750">
              <a:buFont typeface="Arial" panose="020B0604020202020204" pitchFamily="34" charset="0"/>
              <a:buChar char="•"/>
            </a:pPr>
            <a:endParaRPr lang="en-US" smtClean="0"/>
          </a:p>
          <a:p>
            <a:pPr marL="285750" indent="-285750">
              <a:buFont typeface="Arial" panose="020B0604020202020204" pitchFamily="34" charset="0"/>
              <a:buChar char="•"/>
            </a:pPr>
            <a:r>
              <a:rPr lang="en-US" smtClean="0"/>
              <a:t>To </a:t>
            </a:r>
            <a:r>
              <a:rPr lang="en-US"/>
              <a:t>do this, we will use </a:t>
            </a:r>
            <a:r>
              <a:rPr lang="en-US" smtClean="0"/>
              <a:t>Python programming language for data pre-processing and EDA to </a:t>
            </a:r>
            <a:r>
              <a:rPr lang="en-US"/>
              <a:t>get the required insights.</a:t>
            </a:r>
          </a:p>
        </p:txBody>
      </p:sp>
      <p:sp>
        <p:nvSpPr>
          <p:cNvPr id="7" name="TextBox 6"/>
          <p:cNvSpPr txBox="1"/>
          <p:nvPr/>
        </p:nvSpPr>
        <p:spPr>
          <a:xfrm>
            <a:off x="10198599" y="6532192"/>
            <a:ext cx="1423851" cy="241766"/>
          </a:xfrm>
          <a:prstGeom prst="rect">
            <a:avLst/>
          </a:prstGeom>
          <a:noFill/>
        </p:spPr>
        <p:txBody>
          <a:bodyPr wrap="square" rtlCol="0">
            <a:spAutoFit/>
          </a:bodyPr>
          <a:lstStyle/>
          <a:p>
            <a:r>
              <a:rPr lang="en-IN" sz="800" smtClean="0"/>
              <a:t>Image Source: Google Images</a:t>
            </a:r>
            <a:endParaRPr lang="en-IN" sz="800"/>
          </a:p>
        </p:txBody>
      </p:sp>
      <p:cxnSp>
        <p:nvCxnSpPr>
          <p:cNvPr id="9" name="Straight Connector 8"/>
          <p:cNvCxnSpPr/>
          <p:nvPr/>
        </p:nvCxnSpPr>
        <p:spPr>
          <a:xfrm>
            <a:off x="484779" y="9913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551" y="1791067"/>
            <a:ext cx="4486125" cy="4486125"/>
          </a:xfrm>
          <a:prstGeom prst="rect">
            <a:avLst/>
          </a:prstGeom>
        </p:spPr>
      </p:pic>
    </p:spTree>
    <p:extLst>
      <p:ext uri="{BB962C8B-B14F-4D97-AF65-F5344CB8AC3E}">
        <p14:creationId xmlns:p14="http://schemas.microsoft.com/office/powerpoint/2010/main" val="2676092162"/>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931035"/>
            <a:ext cx="11469460" cy="369332"/>
          </a:xfrm>
          <a:prstGeom prst="rect">
            <a:avLst/>
          </a:prstGeom>
          <a:noFill/>
        </p:spPr>
        <p:txBody>
          <a:bodyPr wrap="square" rtlCol="0">
            <a:spAutoFit/>
          </a:bodyPr>
          <a:lstStyle/>
          <a:p>
            <a:r>
              <a:rPr lang="en-US" b="1" smtClean="0"/>
              <a:t>15.</a:t>
            </a:r>
            <a:r>
              <a:rPr lang="en-US" smtClean="0"/>
              <a:t> Dealing with </a:t>
            </a:r>
            <a:r>
              <a:rPr lang="en-US"/>
              <a:t>Outliers </a:t>
            </a:r>
            <a:r>
              <a:rPr lang="en-US" smtClean="0"/>
              <a:t>in </a:t>
            </a:r>
            <a:r>
              <a:rPr lang="en-US" b="1" smtClean="0"/>
              <a:t>DAYS_REGISTRATION </a:t>
            </a:r>
            <a:r>
              <a:rPr lang="en-US" smtClean="0"/>
              <a:t>column</a:t>
            </a:r>
          </a:p>
        </p:txBody>
      </p:sp>
      <p:sp>
        <p:nvSpPr>
          <p:cNvPr id="7" name="TextBox 6"/>
          <p:cNvSpPr txBox="1"/>
          <p:nvPr/>
        </p:nvSpPr>
        <p:spPr>
          <a:xfrm>
            <a:off x="395061" y="3147813"/>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3527307"/>
            <a:ext cx="8763450" cy="646331"/>
          </a:xfrm>
          <a:prstGeom prst="rect">
            <a:avLst/>
          </a:prstGeom>
        </p:spPr>
        <p:txBody>
          <a:bodyPr wrap="square">
            <a:spAutoFit/>
          </a:bodyPr>
          <a:lstStyle/>
          <a:p>
            <a:r>
              <a:rPr lang="en-US">
                <a:solidFill>
                  <a:srgbClr val="000000"/>
                </a:solidFill>
              </a:rPr>
              <a:t>We considered value less than -</a:t>
            </a:r>
            <a:r>
              <a:rPr lang="en-US" smtClean="0">
                <a:solidFill>
                  <a:srgbClr val="000000"/>
                </a:solidFill>
              </a:rPr>
              <a:t>18000 </a:t>
            </a:r>
            <a:r>
              <a:rPr lang="en-US">
                <a:solidFill>
                  <a:srgbClr val="000000"/>
                </a:solidFill>
              </a:rPr>
              <a:t>as outliers. </a:t>
            </a:r>
            <a:r>
              <a:rPr lang="en-US" smtClean="0">
                <a:solidFill>
                  <a:srgbClr val="000000"/>
                </a:solidFill>
              </a:rPr>
              <a:t>Calculated Age </a:t>
            </a:r>
            <a:r>
              <a:rPr lang="en-US">
                <a:solidFill>
                  <a:srgbClr val="000000"/>
                </a:solidFill>
              </a:rPr>
              <a:t>in years, </a:t>
            </a:r>
            <a:r>
              <a:rPr lang="en-US" smtClean="0">
                <a:solidFill>
                  <a:srgbClr val="000000"/>
                </a:solidFill>
              </a:rPr>
              <a:t>Registration </a:t>
            </a:r>
            <a:r>
              <a:rPr lang="en-US">
                <a:solidFill>
                  <a:srgbClr val="000000"/>
                </a:solidFill>
              </a:rPr>
              <a:t>in </a:t>
            </a:r>
            <a:r>
              <a:rPr lang="en-US" smtClean="0">
                <a:solidFill>
                  <a:srgbClr val="000000"/>
                </a:solidFill>
              </a:rPr>
              <a:t>Years and Difference between Age and </a:t>
            </a:r>
            <a:r>
              <a:rPr lang="en-US" smtClean="0">
                <a:solidFill>
                  <a:srgbClr val="000000"/>
                </a:solidFill>
              </a:rPr>
              <a:t>Registration for all those rows. </a:t>
            </a:r>
            <a:r>
              <a:rPr lang="en-US">
                <a:solidFill>
                  <a:srgbClr val="000000"/>
                </a:solidFill>
              </a:rPr>
              <a:t>Found no issues.</a:t>
            </a:r>
            <a:endParaRPr lang="en-US" b="1">
              <a:solidFill>
                <a:srgbClr val="000000"/>
              </a:solidFill>
            </a:endParaRPr>
          </a:p>
        </p:txBody>
      </p:sp>
      <p:pic>
        <p:nvPicPr>
          <p:cNvPr id="2" name="Picture 1"/>
          <p:cNvPicPr>
            <a:picLocks noChangeAspect="1"/>
          </p:cNvPicPr>
          <p:nvPr/>
        </p:nvPicPr>
        <p:blipFill>
          <a:blip r:embed="rId2"/>
          <a:stretch>
            <a:fillRect/>
          </a:stretch>
        </p:blipFill>
        <p:spPr>
          <a:xfrm>
            <a:off x="491309" y="1287411"/>
            <a:ext cx="11287125" cy="163830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91308" y="4318166"/>
            <a:ext cx="8667205" cy="222950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9314226" y="3056372"/>
            <a:ext cx="1789203" cy="3489571"/>
          </a:xfrm>
          <a:prstGeom prst="rect">
            <a:avLst/>
          </a:prstGeom>
          <a:ln>
            <a:solidFill>
              <a:schemeClr val="tx1"/>
            </a:solidFill>
          </a:ln>
        </p:spPr>
      </p:pic>
      <p:sp>
        <p:nvSpPr>
          <p:cNvPr id="11" name="TextBox 10"/>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3185657057"/>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931035"/>
            <a:ext cx="11469460" cy="369332"/>
          </a:xfrm>
          <a:prstGeom prst="rect">
            <a:avLst/>
          </a:prstGeom>
          <a:noFill/>
        </p:spPr>
        <p:txBody>
          <a:bodyPr wrap="square" rtlCol="0">
            <a:spAutoFit/>
          </a:bodyPr>
          <a:lstStyle/>
          <a:p>
            <a:r>
              <a:rPr lang="en-US" b="1" smtClean="0"/>
              <a:t>16.</a:t>
            </a:r>
            <a:r>
              <a:rPr lang="en-US" smtClean="0"/>
              <a:t> Dealing with </a:t>
            </a:r>
            <a:r>
              <a:rPr lang="en-US"/>
              <a:t>Outliers </a:t>
            </a:r>
            <a:r>
              <a:rPr lang="en-US" smtClean="0"/>
              <a:t>in </a:t>
            </a:r>
            <a:r>
              <a:rPr lang="en-US" b="1" smtClean="0"/>
              <a:t>DAYS_ID_PUBLISH </a:t>
            </a:r>
            <a:r>
              <a:rPr lang="en-US" smtClean="0"/>
              <a:t>column</a:t>
            </a:r>
          </a:p>
        </p:txBody>
      </p:sp>
      <p:sp>
        <p:nvSpPr>
          <p:cNvPr id="7" name="TextBox 6"/>
          <p:cNvSpPr txBox="1"/>
          <p:nvPr/>
        </p:nvSpPr>
        <p:spPr>
          <a:xfrm>
            <a:off x="395061" y="3056372"/>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3357488"/>
            <a:ext cx="11459026" cy="369332"/>
          </a:xfrm>
          <a:prstGeom prst="rect">
            <a:avLst/>
          </a:prstGeom>
        </p:spPr>
        <p:txBody>
          <a:bodyPr wrap="square">
            <a:spAutoFit/>
          </a:bodyPr>
          <a:lstStyle/>
          <a:p>
            <a:r>
              <a:rPr lang="en-US">
                <a:solidFill>
                  <a:srgbClr val="000000"/>
                </a:solidFill>
              </a:rPr>
              <a:t>Checked the maximum and minimum </a:t>
            </a:r>
            <a:r>
              <a:rPr lang="en-US" smtClean="0">
                <a:solidFill>
                  <a:srgbClr val="000000"/>
                </a:solidFill>
              </a:rPr>
              <a:t>age and difference between age and </a:t>
            </a:r>
            <a:r>
              <a:rPr lang="en-US" b="1" smtClean="0">
                <a:solidFill>
                  <a:srgbClr val="000000"/>
                </a:solidFill>
              </a:rPr>
              <a:t>DAYS_ID_PUBLISH</a:t>
            </a:r>
            <a:r>
              <a:rPr lang="en-US" smtClean="0">
                <a:solidFill>
                  <a:srgbClr val="000000"/>
                </a:solidFill>
              </a:rPr>
              <a:t> in years. </a:t>
            </a:r>
            <a:r>
              <a:rPr lang="en-US">
                <a:solidFill>
                  <a:srgbClr val="000000"/>
                </a:solidFill>
              </a:rPr>
              <a:t>No issue found.</a:t>
            </a:r>
            <a:endParaRPr lang="en-US" b="1">
              <a:solidFill>
                <a:srgbClr val="000000"/>
              </a:solidFill>
            </a:endParaRPr>
          </a:p>
        </p:txBody>
      </p:sp>
      <p:pic>
        <p:nvPicPr>
          <p:cNvPr id="3" name="Picture 2"/>
          <p:cNvPicPr>
            <a:picLocks noChangeAspect="1"/>
          </p:cNvPicPr>
          <p:nvPr/>
        </p:nvPicPr>
        <p:blipFill>
          <a:blip r:embed="rId2"/>
          <a:stretch>
            <a:fillRect/>
          </a:stretch>
        </p:blipFill>
        <p:spPr>
          <a:xfrm>
            <a:off x="491308" y="1318455"/>
            <a:ext cx="11362781" cy="1556805"/>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479425" y="3803744"/>
            <a:ext cx="5981700" cy="2409825"/>
          </a:xfrm>
          <a:prstGeom prst="rect">
            <a:avLst/>
          </a:prstGeom>
          <a:ln>
            <a:solidFill>
              <a:schemeClr val="tx1"/>
            </a:solidFill>
          </a:ln>
        </p:spPr>
      </p:pic>
      <p:sp>
        <p:nvSpPr>
          <p:cNvPr id="11" name="TextBox 10"/>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033297252"/>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931035"/>
            <a:ext cx="11469460" cy="369332"/>
          </a:xfrm>
          <a:prstGeom prst="rect">
            <a:avLst/>
          </a:prstGeom>
          <a:noFill/>
        </p:spPr>
        <p:txBody>
          <a:bodyPr wrap="square" rtlCol="0">
            <a:spAutoFit/>
          </a:bodyPr>
          <a:lstStyle/>
          <a:p>
            <a:r>
              <a:rPr lang="en-US" b="1" smtClean="0"/>
              <a:t>17.</a:t>
            </a:r>
            <a:r>
              <a:rPr lang="en-US" smtClean="0"/>
              <a:t> Dealing with Outliers in </a:t>
            </a:r>
            <a:r>
              <a:rPr lang="en-US" b="1" smtClean="0"/>
              <a:t>AMT_INCOME_TOTAL </a:t>
            </a:r>
            <a:r>
              <a:rPr lang="en-US" smtClean="0"/>
              <a:t>column</a:t>
            </a:r>
          </a:p>
        </p:txBody>
      </p:sp>
      <p:sp>
        <p:nvSpPr>
          <p:cNvPr id="7" name="TextBox 6"/>
          <p:cNvSpPr txBox="1"/>
          <p:nvPr/>
        </p:nvSpPr>
        <p:spPr>
          <a:xfrm>
            <a:off x="395061" y="3373511"/>
            <a:ext cx="867545" cy="369332"/>
          </a:xfrm>
          <a:prstGeom prst="rect">
            <a:avLst/>
          </a:prstGeom>
          <a:noFill/>
        </p:spPr>
        <p:txBody>
          <a:bodyPr wrap="none" rtlCol="0">
            <a:spAutoFit/>
          </a:bodyPr>
          <a:lstStyle/>
          <a:p>
            <a:r>
              <a:rPr lang="en-US" b="1" smtClean="0"/>
              <a:t>Action:</a:t>
            </a:r>
            <a:endParaRPr lang="en-US" smtClean="0"/>
          </a:p>
        </p:txBody>
      </p:sp>
      <p:sp>
        <p:nvSpPr>
          <p:cNvPr id="8" name="Rectangle 7"/>
          <p:cNvSpPr/>
          <p:nvPr/>
        </p:nvSpPr>
        <p:spPr>
          <a:xfrm>
            <a:off x="395063" y="3636527"/>
            <a:ext cx="7491637" cy="923330"/>
          </a:xfrm>
          <a:prstGeom prst="rect">
            <a:avLst/>
          </a:prstGeom>
        </p:spPr>
        <p:txBody>
          <a:bodyPr wrap="square">
            <a:spAutoFit/>
          </a:bodyPr>
          <a:lstStyle/>
          <a:p>
            <a:r>
              <a:rPr lang="en-US" smtClean="0">
                <a:solidFill>
                  <a:srgbClr val="000000"/>
                </a:solidFill>
              </a:rPr>
              <a:t>We considered value greater than 5000000 as outlier. We compared various row values of the particular row with median values of the columns and found large differences. So replaced the above outlier value with median value.</a:t>
            </a:r>
            <a:endParaRPr lang="en-US" b="1">
              <a:solidFill>
                <a:srgbClr val="000000"/>
              </a:solidFill>
            </a:endParaRPr>
          </a:p>
        </p:txBody>
      </p:sp>
      <p:pic>
        <p:nvPicPr>
          <p:cNvPr id="6" name="Picture 5"/>
          <p:cNvPicPr>
            <a:picLocks noChangeAspect="1"/>
          </p:cNvPicPr>
          <p:nvPr/>
        </p:nvPicPr>
        <p:blipFill>
          <a:blip r:embed="rId2"/>
          <a:stretch>
            <a:fillRect/>
          </a:stretch>
        </p:blipFill>
        <p:spPr>
          <a:xfrm>
            <a:off x="466271" y="1318455"/>
            <a:ext cx="11306175" cy="2009775"/>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79425" y="4549110"/>
            <a:ext cx="7149328" cy="2097660"/>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7886700" y="3397787"/>
            <a:ext cx="3885746" cy="3259900"/>
          </a:xfrm>
          <a:prstGeom prst="rect">
            <a:avLst/>
          </a:prstGeom>
          <a:ln>
            <a:solidFill>
              <a:schemeClr val="tx1"/>
            </a:solidFill>
          </a:ln>
        </p:spPr>
      </p:pic>
      <p:sp>
        <p:nvSpPr>
          <p:cNvPr id="11" name="TextBox 10"/>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395172581"/>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931035"/>
            <a:ext cx="11469460" cy="369332"/>
          </a:xfrm>
          <a:prstGeom prst="rect">
            <a:avLst/>
          </a:prstGeom>
          <a:noFill/>
        </p:spPr>
        <p:txBody>
          <a:bodyPr wrap="square" rtlCol="0">
            <a:spAutoFit/>
          </a:bodyPr>
          <a:lstStyle/>
          <a:p>
            <a:r>
              <a:rPr lang="en-US" smtClean="0"/>
              <a:t>We again checked for outliers in </a:t>
            </a:r>
            <a:r>
              <a:rPr lang="en-US" b="1" smtClean="0"/>
              <a:t>AMT_INCOME_TOTAL</a:t>
            </a:r>
            <a:r>
              <a:rPr lang="en-US" smtClean="0"/>
              <a:t> using Box plot.</a:t>
            </a:r>
          </a:p>
        </p:txBody>
      </p:sp>
      <p:sp>
        <p:nvSpPr>
          <p:cNvPr id="7" name="TextBox 6"/>
          <p:cNvSpPr txBox="1"/>
          <p:nvPr/>
        </p:nvSpPr>
        <p:spPr>
          <a:xfrm>
            <a:off x="395061" y="3038953"/>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4" y="3364017"/>
            <a:ext cx="4966150" cy="1200329"/>
          </a:xfrm>
          <a:prstGeom prst="rect">
            <a:avLst/>
          </a:prstGeom>
        </p:spPr>
        <p:txBody>
          <a:bodyPr wrap="square">
            <a:spAutoFit/>
          </a:bodyPr>
          <a:lstStyle/>
          <a:p>
            <a:r>
              <a:rPr lang="en-US" smtClean="0">
                <a:solidFill>
                  <a:srgbClr val="000000"/>
                </a:solidFill>
              </a:rPr>
              <a:t>We considered values greater than </a:t>
            </a:r>
            <a:r>
              <a:rPr lang="en-IN" smtClean="0"/>
              <a:t>1000000</a:t>
            </a:r>
            <a:r>
              <a:rPr lang="en-IN"/>
              <a:t> </a:t>
            </a:r>
            <a:r>
              <a:rPr lang="en-US" smtClean="0">
                <a:solidFill>
                  <a:srgbClr val="000000"/>
                </a:solidFill>
              </a:rPr>
              <a:t>as outliers and checked for any possible issues for rows with </a:t>
            </a:r>
            <a:r>
              <a:rPr lang="en-US" b="1" smtClean="0">
                <a:solidFill>
                  <a:srgbClr val="000000"/>
                </a:solidFill>
              </a:rPr>
              <a:t>AMT_INCOME_TOTAL</a:t>
            </a:r>
            <a:r>
              <a:rPr lang="en-US" smtClean="0">
                <a:solidFill>
                  <a:srgbClr val="000000"/>
                </a:solidFill>
              </a:rPr>
              <a:t> greater than 1000000. Found no issues.</a:t>
            </a:r>
            <a:endParaRPr lang="en-US" b="1" smtClean="0">
              <a:solidFill>
                <a:srgbClr val="000000"/>
              </a:solidFill>
            </a:endParaRPr>
          </a:p>
        </p:txBody>
      </p:sp>
      <p:pic>
        <p:nvPicPr>
          <p:cNvPr id="3" name="Picture 2"/>
          <p:cNvPicPr>
            <a:picLocks noChangeAspect="1"/>
          </p:cNvPicPr>
          <p:nvPr/>
        </p:nvPicPr>
        <p:blipFill>
          <a:blip r:embed="rId2"/>
          <a:stretch>
            <a:fillRect/>
          </a:stretch>
        </p:blipFill>
        <p:spPr>
          <a:xfrm>
            <a:off x="509814" y="1278872"/>
            <a:ext cx="11188700" cy="171917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361214" y="3064680"/>
            <a:ext cx="6337300" cy="3614404"/>
          </a:xfrm>
          <a:prstGeom prst="rect">
            <a:avLst/>
          </a:prstGeom>
          <a:ln>
            <a:solidFill>
              <a:schemeClr val="tx1"/>
            </a:solidFill>
          </a:ln>
        </p:spPr>
      </p:pic>
      <p:sp>
        <p:nvSpPr>
          <p:cNvPr id="10" name="TextBox 9"/>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487545473"/>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95061" y="3242150"/>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4" y="3567214"/>
            <a:ext cx="3704418" cy="1477328"/>
          </a:xfrm>
          <a:prstGeom prst="rect">
            <a:avLst/>
          </a:prstGeom>
        </p:spPr>
        <p:txBody>
          <a:bodyPr wrap="square">
            <a:spAutoFit/>
          </a:bodyPr>
          <a:lstStyle/>
          <a:p>
            <a:r>
              <a:rPr lang="en-US" smtClean="0">
                <a:solidFill>
                  <a:srgbClr val="000000"/>
                </a:solidFill>
              </a:rPr>
              <a:t>We considered values greater than </a:t>
            </a:r>
            <a:r>
              <a:rPr lang="en-IN" smtClean="0"/>
              <a:t>2600000 </a:t>
            </a:r>
            <a:r>
              <a:rPr lang="en-US" smtClean="0">
                <a:solidFill>
                  <a:srgbClr val="000000"/>
                </a:solidFill>
              </a:rPr>
              <a:t>as outliers and checked for any possible issues for rows with </a:t>
            </a:r>
            <a:r>
              <a:rPr lang="en-US" b="1" smtClean="0">
                <a:solidFill>
                  <a:srgbClr val="000000"/>
                </a:solidFill>
              </a:rPr>
              <a:t>AMT_CREDIT </a:t>
            </a:r>
            <a:r>
              <a:rPr lang="en-US" smtClean="0">
                <a:solidFill>
                  <a:srgbClr val="000000"/>
                </a:solidFill>
              </a:rPr>
              <a:t>greater than </a:t>
            </a:r>
            <a:r>
              <a:rPr lang="en-IN"/>
              <a:t>2600000</a:t>
            </a:r>
            <a:r>
              <a:rPr lang="en-US" smtClean="0">
                <a:solidFill>
                  <a:srgbClr val="000000"/>
                </a:solidFill>
              </a:rPr>
              <a:t>. Found no issues.</a:t>
            </a:r>
            <a:endParaRPr lang="en-US" b="1" smtClean="0">
              <a:solidFill>
                <a:srgbClr val="000000"/>
              </a:solidFill>
            </a:endParaRPr>
          </a:p>
        </p:txBody>
      </p:sp>
      <p:sp>
        <p:nvSpPr>
          <p:cNvPr id="13" name="TextBox 12"/>
          <p:cNvSpPr txBox="1"/>
          <p:nvPr/>
        </p:nvSpPr>
        <p:spPr>
          <a:xfrm>
            <a:off x="384629" y="931035"/>
            <a:ext cx="11469460" cy="369332"/>
          </a:xfrm>
          <a:prstGeom prst="rect">
            <a:avLst/>
          </a:prstGeom>
          <a:noFill/>
        </p:spPr>
        <p:txBody>
          <a:bodyPr wrap="square" rtlCol="0">
            <a:spAutoFit/>
          </a:bodyPr>
          <a:lstStyle/>
          <a:p>
            <a:r>
              <a:rPr lang="en-US" b="1" smtClean="0"/>
              <a:t>18.</a:t>
            </a:r>
            <a:r>
              <a:rPr lang="en-US" smtClean="0"/>
              <a:t> Dealing with Outliers in </a:t>
            </a:r>
            <a:r>
              <a:rPr lang="en-US" b="1" smtClean="0"/>
              <a:t>AMT_CREDIT </a:t>
            </a:r>
            <a:r>
              <a:rPr lang="en-US" smtClean="0"/>
              <a:t>column</a:t>
            </a:r>
          </a:p>
        </p:txBody>
      </p:sp>
      <p:pic>
        <p:nvPicPr>
          <p:cNvPr id="14" name="Picture 13"/>
          <p:cNvPicPr>
            <a:picLocks noChangeAspect="1"/>
          </p:cNvPicPr>
          <p:nvPr/>
        </p:nvPicPr>
        <p:blipFill>
          <a:blip r:embed="rId2"/>
          <a:stretch>
            <a:fillRect/>
          </a:stretch>
        </p:blipFill>
        <p:spPr>
          <a:xfrm>
            <a:off x="479425" y="1310269"/>
            <a:ext cx="11248118" cy="180421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4099482" y="3191403"/>
            <a:ext cx="7628061" cy="3426668"/>
          </a:xfrm>
          <a:prstGeom prst="rect">
            <a:avLst/>
          </a:prstGeom>
          <a:ln>
            <a:solidFill>
              <a:schemeClr val="tx1"/>
            </a:solidFill>
          </a:ln>
        </p:spPr>
      </p:pic>
      <p:sp>
        <p:nvSpPr>
          <p:cNvPr id="11" name="TextBox 10"/>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2" name="Straight Connector 11"/>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125175392"/>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95061" y="3242150"/>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3" y="3567214"/>
            <a:ext cx="3864849" cy="1477328"/>
          </a:xfrm>
          <a:prstGeom prst="rect">
            <a:avLst/>
          </a:prstGeom>
        </p:spPr>
        <p:txBody>
          <a:bodyPr wrap="square">
            <a:spAutoFit/>
          </a:bodyPr>
          <a:lstStyle/>
          <a:p>
            <a:r>
              <a:rPr lang="en-US" smtClean="0">
                <a:solidFill>
                  <a:srgbClr val="000000"/>
                </a:solidFill>
              </a:rPr>
              <a:t>We considered values greater than </a:t>
            </a:r>
            <a:r>
              <a:rPr lang="en-IN" smtClean="0"/>
              <a:t>2400000 </a:t>
            </a:r>
            <a:r>
              <a:rPr lang="en-US" smtClean="0">
                <a:solidFill>
                  <a:srgbClr val="000000"/>
                </a:solidFill>
              </a:rPr>
              <a:t>as outliers and checked for any possible issues for rows with </a:t>
            </a:r>
            <a:r>
              <a:rPr lang="en-US" b="1"/>
              <a:t>AMT_GOODS_PRICE</a:t>
            </a:r>
            <a:r>
              <a:rPr lang="en-US" b="1" smtClean="0">
                <a:solidFill>
                  <a:srgbClr val="000000"/>
                </a:solidFill>
              </a:rPr>
              <a:t> </a:t>
            </a:r>
            <a:r>
              <a:rPr lang="en-US" smtClean="0">
                <a:solidFill>
                  <a:srgbClr val="000000"/>
                </a:solidFill>
              </a:rPr>
              <a:t>greater than </a:t>
            </a:r>
            <a:r>
              <a:rPr lang="en-IN" smtClean="0"/>
              <a:t>2400000.</a:t>
            </a:r>
            <a:r>
              <a:rPr lang="en-US" smtClean="0">
                <a:solidFill>
                  <a:srgbClr val="000000"/>
                </a:solidFill>
              </a:rPr>
              <a:t> Found no issues.</a:t>
            </a:r>
            <a:endParaRPr lang="en-US" b="1" smtClean="0">
              <a:solidFill>
                <a:srgbClr val="000000"/>
              </a:solidFill>
            </a:endParaRPr>
          </a:p>
        </p:txBody>
      </p:sp>
      <p:sp>
        <p:nvSpPr>
          <p:cNvPr id="13" name="TextBox 12"/>
          <p:cNvSpPr txBox="1"/>
          <p:nvPr/>
        </p:nvSpPr>
        <p:spPr>
          <a:xfrm>
            <a:off x="384629" y="931035"/>
            <a:ext cx="11469460" cy="369332"/>
          </a:xfrm>
          <a:prstGeom prst="rect">
            <a:avLst/>
          </a:prstGeom>
          <a:noFill/>
        </p:spPr>
        <p:txBody>
          <a:bodyPr wrap="square" rtlCol="0">
            <a:spAutoFit/>
          </a:bodyPr>
          <a:lstStyle/>
          <a:p>
            <a:r>
              <a:rPr lang="en-US" b="1" smtClean="0"/>
              <a:t>19.</a:t>
            </a:r>
            <a:r>
              <a:rPr lang="en-US" smtClean="0"/>
              <a:t> Dealing with Outliers in </a:t>
            </a:r>
            <a:r>
              <a:rPr lang="en-US" b="1" smtClean="0"/>
              <a:t>AMT_GOODS_PRICE </a:t>
            </a:r>
            <a:r>
              <a:rPr lang="en-US" smtClean="0"/>
              <a:t>column</a:t>
            </a:r>
          </a:p>
        </p:txBody>
      </p:sp>
      <p:pic>
        <p:nvPicPr>
          <p:cNvPr id="2" name="Picture 1"/>
          <p:cNvPicPr>
            <a:picLocks noChangeAspect="1"/>
          </p:cNvPicPr>
          <p:nvPr/>
        </p:nvPicPr>
        <p:blipFill>
          <a:blip r:embed="rId2"/>
          <a:stretch>
            <a:fillRect/>
          </a:stretch>
        </p:blipFill>
        <p:spPr>
          <a:xfrm>
            <a:off x="479426" y="1302873"/>
            <a:ext cx="11248118" cy="1797428"/>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4259913" y="3242150"/>
            <a:ext cx="7467631" cy="3443203"/>
          </a:xfrm>
          <a:prstGeom prst="rect">
            <a:avLst/>
          </a:prstGeom>
          <a:ln>
            <a:solidFill>
              <a:schemeClr val="tx1"/>
            </a:solidFill>
          </a:ln>
        </p:spPr>
      </p:pic>
      <p:sp>
        <p:nvSpPr>
          <p:cNvPr id="10" name="TextBox 9"/>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4233443980"/>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95061" y="3242150"/>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3" y="3567214"/>
            <a:ext cx="4215037" cy="1200329"/>
          </a:xfrm>
          <a:prstGeom prst="rect">
            <a:avLst/>
          </a:prstGeom>
        </p:spPr>
        <p:txBody>
          <a:bodyPr wrap="square">
            <a:spAutoFit/>
          </a:bodyPr>
          <a:lstStyle/>
          <a:p>
            <a:r>
              <a:rPr lang="en-US" smtClean="0">
                <a:solidFill>
                  <a:srgbClr val="000000"/>
                </a:solidFill>
              </a:rPr>
              <a:t>We considered values greater than </a:t>
            </a:r>
            <a:r>
              <a:rPr lang="en-IN" smtClean="0"/>
              <a:t>140000 </a:t>
            </a:r>
            <a:r>
              <a:rPr lang="en-US" smtClean="0">
                <a:solidFill>
                  <a:srgbClr val="000000"/>
                </a:solidFill>
              </a:rPr>
              <a:t>as outliers and checked for any possible issues for rows with </a:t>
            </a:r>
            <a:r>
              <a:rPr lang="en-US" b="1" smtClean="0"/>
              <a:t>AMT_ANNUITY </a:t>
            </a:r>
            <a:r>
              <a:rPr lang="en-US" smtClean="0">
                <a:solidFill>
                  <a:srgbClr val="000000"/>
                </a:solidFill>
              </a:rPr>
              <a:t>greater than </a:t>
            </a:r>
            <a:r>
              <a:rPr lang="en-IN" smtClean="0"/>
              <a:t>140000.</a:t>
            </a:r>
            <a:r>
              <a:rPr lang="en-US" smtClean="0">
                <a:solidFill>
                  <a:srgbClr val="000000"/>
                </a:solidFill>
              </a:rPr>
              <a:t> Found no issues.</a:t>
            </a:r>
            <a:endParaRPr lang="en-US" b="1" smtClean="0">
              <a:solidFill>
                <a:srgbClr val="000000"/>
              </a:solidFill>
            </a:endParaRPr>
          </a:p>
        </p:txBody>
      </p:sp>
      <p:sp>
        <p:nvSpPr>
          <p:cNvPr id="13" name="TextBox 12"/>
          <p:cNvSpPr txBox="1"/>
          <p:nvPr/>
        </p:nvSpPr>
        <p:spPr>
          <a:xfrm>
            <a:off x="384629" y="931035"/>
            <a:ext cx="11469460" cy="369332"/>
          </a:xfrm>
          <a:prstGeom prst="rect">
            <a:avLst/>
          </a:prstGeom>
          <a:noFill/>
        </p:spPr>
        <p:txBody>
          <a:bodyPr wrap="square" rtlCol="0">
            <a:spAutoFit/>
          </a:bodyPr>
          <a:lstStyle/>
          <a:p>
            <a:r>
              <a:rPr lang="en-US" b="1" smtClean="0"/>
              <a:t>20.</a:t>
            </a:r>
            <a:r>
              <a:rPr lang="en-US" smtClean="0"/>
              <a:t> Dealing with Outliers in </a:t>
            </a:r>
            <a:r>
              <a:rPr lang="en-US" b="1" smtClean="0"/>
              <a:t>AMT_ANNUITY </a:t>
            </a:r>
            <a:r>
              <a:rPr lang="en-US" smtClean="0"/>
              <a:t>column</a:t>
            </a:r>
          </a:p>
        </p:txBody>
      </p:sp>
      <p:pic>
        <p:nvPicPr>
          <p:cNvPr id="4" name="Picture 3"/>
          <p:cNvPicPr>
            <a:picLocks noChangeAspect="1"/>
          </p:cNvPicPr>
          <p:nvPr/>
        </p:nvPicPr>
        <p:blipFill>
          <a:blip r:embed="rId2"/>
          <a:stretch>
            <a:fillRect/>
          </a:stretch>
        </p:blipFill>
        <p:spPr>
          <a:xfrm>
            <a:off x="479425" y="1296861"/>
            <a:ext cx="11248119" cy="1636606"/>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610100" y="3037795"/>
            <a:ext cx="7117444" cy="3639046"/>
          </a:xfrm>
          <a:prstGeom prst="rect">
            <a:avLst/>
          </a:prstGeom>
          <a:ln>
            <a:solidFill>
              <a:schemeClr val="tx1"/>
            </a:solidFill>
          </a:ln>
        </p:spPr>
      </p:pic>
      <p:sp>
        <p:nvSpPr>
          <p:cNvPr id="10" name="TextBox 9"/>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1" name="Straight Connector 10"/>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451320303"/>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p:cNvCxnSpPr/>
          <p:nvPr/>
        </p:nvCxnSpPr>
        <p:spPr>
          <a:xfrm flipV="1">
            <a:off x="2233749" y="822964"/>
            <a:ext cx="7458891" cy="13063"/>
          </a:xfrm>
          <a:prstGeom prst="line">
            <a:avLst/>
          </a:prstGeom>
          <a:ln w="50800">
            <a:gradFill flip="none" rotWithShape="1">
              <a:gsLst>
                <a:gs pos="100000">
                  <a:schemeClr val="accent1">
                    <a:lumMod val="5000"/>
                    <a:lumOff val="95000"/>
                    <a:alpha val="0"/>
                  </a:schemeClr>
                </a:gs>
                <a:gs pos="80000">
                  <a:srgbClr val="73553D"/>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61314" y="282025"/>
            <a:ext cx="3950719"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Data Pre-Processing</a:t>
            </a:r>
            <a:endParaRPr lang="en-IN" sz="3000" b="1">
              <a:solidFill>
                <a:schemeClr val="tx1">
                  <a:lumMod val="75000"/>
                  <a:lumOff val="25000"/>
                </a:schemeClr>
              </a:solidFill>
              <a:latin typeface="Century Gothic" panose="020B0502020202020204" pitchFamily="34" charset="0"/>
            </a:endParaRPr>
          </a:p>
        </p:txBody>
      </p:sp>
      <p:sp>
        <p:nvSpPr>
          <p:cNvPr id="4" name="TextBox 3"/>
          <p:cNvSpPr txBox="1"/>
          <p:nvPr/>
        </p:nvSpPr>
        <p:spPr>
          <a:xfrm>
            <a:off x="384629" y="1329327"/>
            <a:ext cx="11469460" cy="369332"/>
          </a:xfrm>
          <a:prstGeom prst="rect">
            <a:avLst/>
          </a:prstGeom>
          <a:noFill/>
        </p:spPr>
        <p:txBody>
          <a:bodyPr wrap="square" rtlCol="0">
            <a:spAutoFit/>
          </a:bodyPr>
          <a:lstStyle/>
          <a:p>
            <a:r>
              <a:rPr lang="en-US" b="1" smtClean="0"/>
              <a:t>21.</a:t>
            </a:r>
            <a:r>
              <a:rPr lang="en-US" smtClean="0"/>
              <a:t> Feature Engineering</a:t>
            </a:r>
          </a:p>
        </p:txBody>
      </p:sp>
      <p:pic>
        <p:nvPicPr>
          <p:cNvPr id="3" name="Picture 2"/>
          <p:cNvPicPr>
            <a:picLocks noChangeAspect="1"/>
          </p:cNvPicPr>
          <p:nvPr/>
        </p:nvPicPr>
        <p:blipFill>
          <a:blip r:embed="rId2"/>
          <a:stretch>
            <a:fillRect/>
          </a:stretch>
        </p:blipFill>
        <p:spPr>
          <a:xfrm>
            <a:off x="479425" y="1698659"/>
            <a:ext cx="7407275" cy="2373295"/>
          </a:xfrm>
          <a:prstGeom prst="rect">
            <a:avLst/>
          </a:prstGeom>
          <a:ln>
            <a:solidFill>
              <a:schemeClr val="tx1"/>
            </a:solidFill>
          </a:ln>
        </p:spPr>
      </p:pic>
    </p:spTree>
    <p:extLst>
      <p:ext uri="{BB962C8B-B14F-4D97-AF65-F5344CB8AC3E}">
        <p14:creationId xmlns:p14="http://schemas.microsoft.com/office/powerpoint/2010/main" val="4274428008"/>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84629" y="1329327"/>
            <a:ext cx="11469460" cy="369332"/>
          </a:xfrm>
          <a:prstGeom prst="rect">
            <a:avLst/>
          </a:prstGeom>
          <a:noFill/>
        </p:spPr>
        <p:txBody>
          <a:bodyPr wrap="square" rtlCol="0">
            <a:spAutoFit/>
          </a:bodyPr>
          <a:lstStyle/>
          <a:p>
            <a:r>
              <a:rPr lang="en-US" b="1" smtClean="0"/>
              <a:t>22.</a:t>
            </a:r>
            <a:r>
              <a:rPr lang="en-US" smtClean="0"/>
              <a:t> Checking if values of </a:t>
            </a:r>
            <a:r>
              <a:rPr lang="en-IN" b="1" smtClean="0"/>
              <a:t>YRS_EXP</a:t>
            </a:r>
            <a:r>
              <a:rPr lang="en-US" smtClean="0"/>
              <a:t>, </a:t>
            </a:r>
            <a:r>
              <a:rPr lang="en-IN" b="1" smtClean="0"/>
              <a:t>YRS_REG_CNG</a:t>
            </a:r>
            <a:r>
              <a:rPr lang="en-IN" smtClean="0"/>
              <a:t>, </a:t>
            </a:r>
            <a:r>
              <a:rPr lang="en-IN" b="1" smtClean="0"/>
              <a:t>YRS_ID_CNG </a:t>
            </a:r>
            <a:r>
              <a:rPr lang="en-IN" smtClean="0"/>
              <a:t>are </a:t>
            </a:r>
            <a:r>
              <a:rPr lang="en-IN" smtClean="0"/>
              <a:t>more </a:t>
            </a:r>
            <a:r>
              <a:rPr lang="en-IN" smtClean="0"/>
              <a:t>than </a:t>
            </a:r>
            <a:r>
              <a:rPr lang="en-IN" b="1" smtClean="0"/>
              <a:t>AGE</a:t>
            </a:r>
            <a:endParaRPr lang="en-IN" b="1"/>
          </a:p>
        </p:txBody>
      </p:sp>
      <p:pic>
        <p:nvPicPr>
          <p:cNvPr id="2" name="Picture 1"/>
          <p:cNvPicPr>
            <a:picLocks noChangeAspect="1"/>
          </p:cNvPicPr>
          <p:nvPr/>
        </p:nvPicPr>
        <p:blipFill>
          <a:blip r:embed="rId2"/>
          <a:stretch>
            <a:fillRect/>
          </a:stretch>
        </p:blipFill>
        <p:spPr>
          <a:xfrm>
            <a:off x="479425" y="1775579"/>
            <a:ext cx="11374664" cy="3455939"/>
          </a:xfrm>
          <a:prstGeom prst="rect">
            <a:avLst/>
          </a:prstGeom>
          <a:ln>
            <a:solidFill>
              <a:schemeClr val="tx1"/>
            </a:solidFill>
          </a:ln>
        </p:spPr>
      </p:pic>
      <p:sp>
        <p:nvSpPr>
          <p:cNvPr id="7" name="TextBox 6"/>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3063220721"/>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2"/>
          <a:stretch>
            <a:fillRect/>
          </a:stretch>
        </p:blipFill>
        <p:spPr>
          <a:xfrm>
            <a:off x="479425" y="4862510"/>
            <a:ext cx="8461015" cy="1720536"/>
          </a:xfrm>
          <a:prstGeom prst="rect">
            <a:avLst/>
          </a:prstGeom>
          <a:ln>
            <a:solidFill>
              <a:schemeClr val="tx1"/>
            </a:solidFill>
          </a:ln>
        </p:spPr>
      </p:pic>
      <p:sp>
        <p:nvSpPr>
          <p:cNvPr id="7" name="TextBox 6"/>
          <p:cNvSpPr txBox="1"/>
          <p:nvPr/>
        </p:nvSpPr>
        <p:spPr>
          <a:xfrm>
            <a:off x="395061" y="2413383"/>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3" y="2633943"/>
            <a:ext cx="5526771" cy="1169551"/>
          </a:xfrm>
          <a:prstGeom prst="rect">
            <a:avLst/>
          </a:prstGeom>
        </p:spPr>
        <p:txBody>
          <a:bodyPr wrap="square">
            <a:spAutoFit/>
          </a:bodyPr>
          <a:lstStyle/>
          <a:p>
            <a:pPr marL="285750" indent="-285750">
              <a:buFont typeface="Arial" panose="020B0604020202020204" pitchFamily="34" charset="0"/>
              <a:buChar char="•"/>
            </a:pPr>
            <a:r>
              <a:rPr lang="en-US" sz="1400" smtClean="0">
                <a:solidFill>
                  <a:srgbClr val="000000"/>
                </a:solidFill>
              </a:rPr>
              <a:t>We considered values greater than equal to </a:t>
            </a:r>
            <a:r>
              <a:rPr lang="en-IN" sz="1400" smtClean="0"/>
              <a:t>65 </a:t>
            </a:r>
            <a:r>
              <a:rPr lang="en-US" sz="1400" smtClean="0">
                <a:solidFill>
                  <a:srgbClr val="000000"/>
                </a:solidFill>
              </a:rPr>
              <a:t>as outliers as Annuity Amount larger than 65% of their Income Amount is too high for consistent payment. and checked distribution of </a:t>
            </a:r>
            <a:r>
              <a:rPr lang="en-US" sz="1400" b="1" smtClean="0">
                <a:solidFill>
                  <a:srgbClr val="000000"/>
                </a:solidFill>
              </a:rPr>
              <a:t>CNT_FAM_MEMBERS</a:t>
            </a:r>
            <a:r>
              <a:rPr lang="en-US" sz="1400" smtClean="0">
                <a:solidFill>
                  <a:srgbClr val="000000"/>
                </a:solidFill>
              </a:rPr>
              <a:t>, </a:t>
            </a:r>
            <a:r>
              <a:rPr lang="en-US" sz="1400" b="1" smtClean="0">
                <a:solidFill>
                  <a:srgbClr val="000000"/>
                </a:solidFill>
              </a:rPr>
              <a:t>NAME_INCOME_TYPE</a:t>
            </a:r>
            <a:r>
              <a:rPr lang="en-US" sz="1400" smtClean="0">
                <a:solidFill>
                  <a:srgbClr val="000000"/>
                </a:solidFill>
              </a:rPr>
              <a:t>, </a:t>
            </a:r>
            <a:r>
              <a:rPr lang="en-US" sz="1400" b="1" smtClean="0">
                <a:solidFill>
                  <a:srgbClr val="000000"/>
                </a:solidFill>
              </a:rPr>
              <a:t>OCCUPATION_TYPE</a:t>
            </a:r>
            <a:r>
              <a:rPr lang="en-US" sz="1400" smtClean="0">
                <a:solidFill>
                  <a:srgbClr val="000000"/>
                </a:solidFill>
              </a:rPr>
              <a:t> for rows with </a:t>
            </a:r>
            <a:r>
              <a:rPr lang="en-IN" sz="1400" b="1" smtClean="0"/>
              <a:t>ANNUITY%INCOME </a:t>
            </a:r>
            <a:r>
              <a:rPr lang="en-IN" sz="1400" smtClean="0"/>
              <a:t>values greater than equal to 65.</a:t>
            </a:r>
            <a:endParaRPr lang="en-US" sz="1400" smtClean="0">
              <a:solidFill>
                <a:srgbClr val="000000"/>
              </a:solidFill>
            </a:endParaRPr>
          </a:p>
        </p:txBody>
      </p:sp>
      <p:sp>
        <p:nvSpPr>
          <p:cNvPr id="13" name="TextBox 12"/>
          <p:cNvSpPr txBox="1"/>
          <p:nvPr/>
        </p:nvSpPr>
        <p:spPr>
          <a:xfrm>
            <a:off x="384629" y="931035"/>
            <a:ext cx="11469460" cy="369332"/>
          </a:xfrm>
          <a:prstGeom prst="rect">
            <a:avLst/>
          </a:prstGeom>
          <a:noFill/>
        </p:spPr>
        <p:txBody>
          <a:bodyPr wrap="square" rtlCol="0">
            <a:spAutoFit/>
          </a:bodyPr>
          <a:lstStyle/>
          <a:p>
            <a:r>
              <a:rPr lang="en-US" b="1" smtClean="0"/>
              <a:t>23.</a:t>
            </a:r>
            <a:r>
              <a:rPr lang="en-US" smtClean="0"/>
              <a:t> Dealing with Outliers in </a:t>
            </a:r>
            <a:r>
              <a:rPr lang="en-IN" b="1" smtClean="0"/>
              <a:t>ANNUITY%INCOME</a:t>
            </a:r>
            <a:r>
              <a:rPr lang="en-IN" smtClean="0"/>
              <a:t> c</a:t>
            </a:r>
            <a:r>
              <a:rPr lang="en-US" smtClean="0"/>
              <a:t>olumn</a:t>
            </a:r>
          </a:p>
        </p:txBody>
      </p:sp>
      <p:pic>
        <p:nvPicPr>
          <p:cNvPr id="9" name="Picture 8"/>
          <p:cNvPicPr>
            <a:picLocks noChangeAspect="1"/>
          </p:cNvPicPr>
          <p:nvPr/>
        </p:nvPicPr>
        <p:blipFill>
          <a:blip r:embed="rId3"/>
          <a:stretch>
            <a:fillRect/>
          </a:stretch>
        </p:blipFill>
        <p:spPr>
          <a:xfrm>
            <a:off x="6077070" y="2640109"/>
            <a:ext cx="2863370" cy="1762074"/>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8987246" y="2640109"/>
            <a:ext cx="2740298" cy="3942937"/>
          </a:xfrm>
          <a:prstGeom prst="rect">
            <a:avLst/>
          </a:prstGeom>
          <a:ln>
            <a:solidFill>
              <a:schemeClr val="tx1"/>
            </a:solidFill>
          </a:ln>
        </p:spPr>
      </p:pic>
      <p:sp>
        <p:nvSpPr>
          <p:cNvPr id="14" name="Rectangle 13"/>
          <p:cNvSpPr/>
          <p:nvPr/>
        </p:nvSpPr>
        <p:spPr>
          <a:xfrm>
            <a:off x="395061" y="3699124"/>
            <a:ext cx="5700939" cy="1169551"/>
          </a:xfrm>
          <a:prstGeom prst="rect">
            <a:avLst/>
          </a:prstGeom>
        </p:spPr>
        <p:txBody>
          <a:bodyPr wrap="square">
            <a:spAutoFit/>
          </a:bodyPr>
          <a:lstStyle/>
          <a:p>
            <a:pPr marL="285750" indent="-285750">
              <a:buFont typeface="Arial" panose="020B0604020202020204" pitchFamily="34" charset="0"/>
              <a:buChar char="•"/>
            </a:pPr>
            <a:r>
              <a:rPr lang="en-US" sz="1400" smtClean="0">
                <a:solidFill>
                  <a:srgbClr val="000000"/>
                </a:solidFill>
              </a:rPr>
              <a:t>We can observe that most applicants were Laborers and Pensioners and had 2 Family Members. So we replaced values of </a:t>
            </a:r>
            <a:r>
              <a:rPr lang="en-US" sz="1400" b="1" smtClean="0">
                <a:solidFill>
                  <a:srgbClr val="000000"/>
                </a:solidFill>
              </a:rPr>
              <a:t>ANNUITY%INCOME </a:t>
            </a:r>
            <a:r>
              <a:rPr lang="en-US" sz="1400" smtClean="0">
                <a:solidFill>
                  <a:srgbClr val="000000"/>
                </a:solidFill>
              </a:rPr>
              <a:t>greater than equal to 65 with median value of the column</a:t>
            </a:r>
            <a:r>
              <a:rPr lang="en-US" sz="1400" b="1" smtClean="0">
                <a:solidFill>
                  <a:srgbClr val="000000"/>
                </a:solidFill>
              </a:rPr>
              <a:t> </a:t>
            </a:r>
            <a:r>
              <a:rPr lang="en-US" sz="1400" smtClean="0">
                <a:solidFill>
                  <a:srgbClr val="000000"/>
                </a:solidFill>
              </a:rPr>
              <a:t>for rows whose </a:t>
            </a:r>
            <a:r>
              <a:rPr lang="en-US" sz="1400" b="1" smtClean="0">
                <a:solidFill>
                  <a:srgbClr val="000000"/>
                </a:solidFill>
              </a:rPr>
              <a:t>AMT_INCOME TOTAL </a:t>
            </a:r>
            <a:r>
              <a:rPr lang="en-US" sz="1400" smtClean="0">
                <a:solidFill>
                  <a:srgbClr val="000000"/>
                </a:solidFill>
              </a:rPr>
              <a:t>is between 5000 less and 5000 more than </a:t>
            </a:r>
            <a:r>
              <a:rPr lang="en-US" sz="1400" b="1" smtClean="0">
                <a:solidFill>
                  <a:srgbClr val="000000"/>
                </a:solidFill>
              </a:rPr>
              <a:t>AMT_INCOME_TOTAL </a:t>
            </a:r>
            <a:r>
              <a:rPr lang="en-US" sz="1400" smtClean="0">
                <a:solidFill>
                  <a:srgbClr val="000000"/>
                </a:solidFill>
              </a:rPr>
              <a:t>value of rows of above condition.</a:t>
            </a:r>
          </a:p>
        </p:txBody>
      </p:sp>
      <p:pic>
        <p:nvPicPr>
          <p:cNvPr id="3" name="Picture 2"/>
          <p:cNvPicPr>
            <a:picLocks noChangeAspect="1"/>
          </p:cNvPicPr>
          <p:nvPr/>
        </p:nvPicPr>
        <p:blipFill>
          <a:blip r:embed="rId5"/>
          <a:stretch>
            <a:fillRect/>
          </a:stretch>
        </p:blipFill>
        <p:spPr>
          <a:xfrm>
            <a:off x="512241" y="1288588"/>
            <a:ext cx="11215303" cy="1186953"/>
          </a:xfrm>
          <a:prstGeom prst="rect">
            <a:avLst/>
          </a:prstGeom>
          <a:ln>
            <a:solidFill>
              <a:schemeClr val="tx1"/>
            </a:solidFill>
          </a:ln>
        </p:spPr>
      </p:pic>
      <p:sp>
        <p:nvSpPr>
          <p:cNvPr id="17" name="TextBox 16"/>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18" name="Straight Connector 1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291548496"/>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04951" y="1296690"/>
            <a:ext cx="11459142" cy="5273157"/>
          </a:xfrm>
          <a:prstGeom prst="roundRect">
            <a:avLst>
              <a:gd name="adj" fmla="val 506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5097086" y="470265"/>
            <a:ext cx="2070193"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Approach</a:t>
            </a:r>
            <a:endParaRPr lang="en-IN" sz="3000" b="1">
              <a:solidFill>
                <a:schemeClr val="tx1">
                  <a:lumMod val="75000"/>
                  <a:lumOff val="25000"/>
                </a:schemeClr>
              </a:solidFill>
              <a:latin typeface="Century Gothic" panose="020B0502020202020204" pitchFamily="34" charset="0"/>
            </a:endParaRPr>
          </a:p>
        </p:txBody>
      </p:sp>
      <p:sp>
        <p:nvSpPr>
          <p:cNvPr id="4" name="TextBox 3"/>
          <p:cNvSpPr txBox="1"/>
          <p:nvPr/>
        </p:nvSpPr>
        <p:spPr>
          <a:xfrm>
            <a:off x="627017" y="1537184"/>
            <a:ext cx="5479039" cy="4770537"/>
          </a:xfrm>
          <a:prstGeom prst="rect">
            <a:avLst/>
          </a:prstGeom>
          <a:noFill/>
        </p:spPr>
        <p:txBody>
          <a:bodyPr wrap="square" rtlCol="0">
            <a:spAutoFit/>
          </a:bodyPr>
          <a:lstStyle/>
          <a:p>
            <a:pPr marL="285750" indent="-285750">
              <a:buFont typeface="Arial" panose="020B0604020202020204" pitchFamily="34" charset="0"/>
              <a:buChar char="•"/>
            </a:pPr>
            <a:r>
              <a:rPr lang="en-US" sz="1600" smtClean="0"/>
              <a:t>We </a:t>
            </a:r>
            <a:r>
              <a:rPr lang="en-US" sz="1600"/>
              <a:t>had received a dataset containing information </a:t>
            </a:r>
            <a:r>
              <a:rPr lang="en-US" sz="1600" smtClean="0"/>
              <a:t>about loan applications like income of applicant, credit amount, disposable income details like car ownership, home ownership etc.</a:t>
            </a:r>
          </a:p>
          <a:p>
            <a:pPr marL="285750" indent="-285750">
              <a:buFont typeface="Arial" panose="020B0604020202020204" pitchFamily="34" charset="0"/>
              <a:buChar char="•"/>
            </a:pPr>
            <a:endParaRPr lang="en-US" sz="1600" smtClean="0"/>
          </a:p>
          <a:p>
            <a:pPr marL="285750" indent="-285750">
              <a:buFont typeface="Arial" panose="020B0604020202020204" pitchFamily="34" charset="0"/>
              <a:buChar char="•"/>
            </a:pPr>
            <a:r>
              <a:rPr lang="en-US" sz="1600" smtClean="0"/>
              <a:t>We </a:t>
            </a:r>
            <a:r>
              <a:rPr lang="en-US" sz="1600"/>
              <a:t>first tried to understand the whole </a:t>
            </a:r>
            <a:r>
              <a:rPr lang="en-US" sz="1600" smtClean="0"/>
              <a:t>dataset</a:t>
            </a:r>
            <a:r>
              <a:rPr lang="en-US" sz="1600"/>
              <a:t>. </a:t>
            </a:r>
          </a:p>
          <a:p>
            <a:pPr marL="285750" indent="-285750">
              <a:buFont typeface="Arial" panose="020B0604020202020204" pitchFamily="34" charset="0"/>
              <a:buChar char="•"/>
            </a:pPr>
            <a:endParaRPr lang="en-US" sz="1600" smtClean="0"/>
          </a:p>
          <a:p>
            <a:pPr marL="285750" indent="-285750">
              <a:buFont typeface="Arial" panose="020B0604020202020204" pitchFamily="34" charset="0"/>
              <a:buChar char="•"/>
            </a:pPr>
            <a:r>
              <a:rPr lang="en-US" sz="1600" smtClean="0"/>
              <a:t>Then </a:t>
            </a:r>
            <a:r>
              <a:rPr lang="en-US" sz="1600"/>
              <a:t>we performed Data Pre-Processing where we checked and did necessary changes for missing data, error in data, outliers in data and duplicates in </a:t>
            </a:r>
            <a:r>
              <a:rPr lang="en-US" sz="1600" smtClean="0"/>
              <a:t>data.</a:t>
            </a:r>
            <a:endParaRPr lang="en-US" sz="1600"/>
          </a:p>
          <a:p>
            <a:pPr marL="285750" indent="-285750">
              <a:buFont typeface="Arial" panose="020B0604020202020204" pitchFamily="34" charset="0"/>
              <a:buChar char="•"/>
            </a:pPr>
            <a:endParaRPr lang="en-US" sz="1600" smtClean="0"/>
          </a:p>
          <a:p>
            <a:pPr marL="285750" indent="-285750">
              <a:buFont typeface="Arial" panose="020B0604020202020204" pitchFamily="34" charset="0"/>
              <a:buChar char="•"/>
            </a:pPr>
            <a:r>
              <a:rPr lang="en-US" sz="1600" smtClean="0"/>
              <a:t>Then </a:t>
            </a:r>
            <a:r>
              <a:rPr lang="en-US" sz="1600"/>
              <a:t>we directly started </a:t>
            </a:r>
            <a:r>
              <a:rPr lang="en-US" sz="1600" smtClean="0"/>
              <a:t>peforming EDA as </a:t>
            </a:r>
            <a:r>
              <a:rPr lang="en-US" sz="1600"/>
              <a:t>per the </a:t>
            </a:r>
            <a:r>
              <a:rPr lang="en-US" sz="1600" smtClean="0"/>
              <a:t>queries we </a:t>
            </a:r>
            <a:r>
              <a:rPr lang="en-US" sz="1600"/>
              <a:t>had. We also plotted some graphs for better </a:t>
            </a:r>
            <a:r>
              <a:rPr lang="en-US" sz="1600" smtClean="0"/>
              <a:t>understanding. Then </a:t>
            </a:r>
            <a:r>
              <a:rPr lang="en-US" sz="1600"/>
              <a:t>we drew conclusions and insights based on the filtered data and the plots. </a:t>
            </a:r>
          </a:p>
          <a:p>
            <a:pPr marL="285750" indent="-285750">
              <a:buFont typeface="Arial" panose="020B0604020202020204" pitchFamily="34" charset="0"/>
              <a:buChar char="•"/>
            </a:pPr>
            <a:endParaRPr lang="en-US" sz="1600" smtClean="0"/>
          </a:p>
          <a:p>
            <a:pPr marL="285750" indent="-285750">
              <a:buFont typeface="Arial" panose="020B0604020202020204" pitchFamily="34" charset="0"/>
              <a:buChar char="•"/>
            </a:pPr>
            <a:r>
              <a:rPr lang="en-US" sz="1600" smtClean="0"/>
              <a:t>Now</a:t>
            </a:r>
            <a:r>
              <a:rPr lang="en-US" sz="1600"/>
              <a:t>, since we got all the insights required, we will make a detailed report about it and hand them over to the </a:t>
            </a:r>
            <a:r>
              <a:rPr lang="en-US" sz="1600" smtClean="0"/>
              <a:t>required department.</a:t>
            </a:r>
            <a:endParaRPr lang="en-US" sz="1600"/>
          </a:p>
        </p:txBody>
      </p:sp>
      <p:sp>
        <p:nvSpPr>
          <p:cNvPr id="8" name="TextBox 7"/>
          <p:cNvSpPr txBox="1"/>
          <p:nvPr/>
        </p:nvSpPr>
        <p:spPr>
          <a:xfrm>
            <a:off x="10231235" y="6563216"/>
            <a:ext cx="1423851" cy="241766"/>
          </a:xfrm>
          <a:prstGeom prst="rect">
            <a:avLst/>
          </a:prstGeom>
          <a:noFill/>
        </p:spPr>
        <p:txBody>
          <a:bodyPr wrap="square" rtlCol="0">
            <a:spAutoFit/>
          </a:bodyPr>
          <a:lstStyle/>
          <a:p>
            <a:r>
              <a:rPr lang="en-IN" sz="800" smtClean="0"/>
              <a:t>Image Source: Google Images</a:t>
            </a:r>
            <a:endParaRPr lang="en-IN" sz="80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9465" y="1451891"/>
            <a:ext cx="4876190" cy="4876190"/>
          </a:xfrm>
          <a:prstGeom prst="rect">
            <a:avLst/>
          </a:prstGeom>
        </p:spPr>
      </p:pic>
      <p:cxnSp>
        <p:nvCxnSpPr>
          <p:cNvPr id="12" name="Straight Connector 11"/>
          <p:cNvCxnSpPr/>
          <p:nvPr/>
        </p:nvCxnSpPr>
        <p:spPr>
          <a:xfrm>
            <a:off x="484779" y="9913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37847"/>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95061" y="2544009"/>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3" y="2880681"/>
            <a:ext cx="8647337" cy="830997"/>
          </a:xfrm>
          <a:prstGeom prst="rect">
            <a:avLst/>
          </a:prstGeom>
        </p:spPr>
        <p:txBody>
          <a:bodyPr wrap="square">
            <a:spAutoFit/>
          </a:bodyPr>
          <a:lstStyle/>
          <a:p>
            <a:pPr marL="285750" indent="-285750">
              <a:buFont typeface="Arial" panose="020B0604020202020204" pitchFamily="34" charset="0"/>
              <a:buChar char="•"/>
            </a:pPr>
            <a:r>
              <a:rPr lang="en-US" sz="1600" smtClean="0">
                <a:solidFill>
                  <a:srgbClr val="000000"/>
                </a:solidFill>
              </a:rPr>
              <a:t>We considered values greater than </a:t>
            </a:r>
            <a:r>
              <a:rPr lang="en-US" sz="1600" smtClean="0">
                <a:solidFill>
                  <a:srgbClr val="000000"/>
                </a:solidFill>
              </a:rPr>
              <a:t>2000 </a:t>
            </a:r>
            <a:r>
              <a:rPr lang="en-US" sz="1600" smtClean="0">
                <a:solidFill>
                  <a:srgbClr val="000000"/>
                </a:solidFill>
              </a:rPr>
              <a:t>as outliers as Credit Amount is generally </a:t>
            </a:r>
            <a:r>
              <a:rPr lang="en-US" sz="1600" smtClean="0">
                <a:solidFill>
                  <a:srgbClr val="000000"/>
                </a:solidFill>
              </a:rPr>
              <a:t>repaid </a:t>
            </a:r>
            <a:r>
              <a:rPr lang="en-US" sz="1600" smtClean="0">
                <a:solidFill>
                  <a:srgbClr val="000000"/>
                </a:solidFill>
              </a:rPr>
              <a:t>in multiple years and checked distribution of </a:t>
            </a:r>
            <a:r>
              <a:rPr lang="en-US" sz="1600" b="1" smtClean="0">
                <a:solidFill>
                  <a:srgbClr val="000000"/>
                </a:solidFill>
              </a:rPr>
              <a:t>CNT_FAM_MEMBERS</a:t>
            </a:r>
            <a:r>
              <a:rPr lang="en-US" sz="1600" smtClean="0">
                <a:solidFill>
                  <a:srgbClr val="000000"/>
                </a:solidFill>
              </a:rPr>
              <a:t>, </a:t>
            </a:r>
            <a:r>
              <a:rPr lang="en-US" sz="1600" b="1" smtClean="0">
                <a:solidFill>
                  <a:srgbClr val="000000"/>
                </a:solidFill>
              </a:rPr>
              <a:t>NAME_INCOME_TYPE</a:t>
            </a:r>
            <a:r>
              <a:rPr lang="en-US" sz="1600" smtClean="0">
                <a:solidFill>
                  <a:srgbClr val="000000"/>
                </a:solidFill>
              </a:rPr>
              <a:t>, </a:t>
            </a:r>
            <a:r>
              <a:rPr lang="en-US" sz="1600" b="1" smtClean="0">
                <a:solidFill>
                  <a:srgbClr val="000000"/>
                </a:solidFill>
              </a:rPr>
              <a:t>OCCUPATION_TYPE</a:t>
            </a:r>
            <a:r>
              <a:rPr lang="en-US" sz="1600" smtClean="0">
                <a:solidFill>
                  <a:srgbClr val="000000"/>
                </a:solidFill>
              </a:rPr>
              <a:t> for rows with </a:t>
            </a:r>
            <a:r>
              <a:rPr lang="en-IN" sz="1600" b="1" smtClean="0"/>
              <a:t>CREDIT%INCOME </a:t>
            </a:r>
            <a:r>
              <a:rPr lang="en-IN" sz="1600" smtClean="0"/>
              <a:t>values greater than </a:t>
            </a:r>
            <a:r>
              <a:rPr lang="en-IN" sz="1600" smtClean="0"/>
              <a:t>2000</a:t>
            </a:r>
            <a:r>
              <a:rPr lang="en-IN" sz="1600" smtClean="0"/>
              <a:t>.</a:t>
            </a:r>
            <a:endParaRPr lang="en-US" sz="1600" smtClean="0">
              <a:solidFill>
                <a:srgbClr val="000000"/>
              </a:solidFill>
            </a:endParaRPr>
          </a:p>
        </p:txBody>
      </p:sp>
      <p:sp>
        <p:nvSpPr>
          <p:cNvPr id="13" name="TextBox 12"/>
          <p:cNvSpPr txBox="1"/>
          <p:nvPr/>
        </p:nvSpPr>
        <p:spPr>
          <a:xfrm>
            <a:off x="384629" y="931035"/>
            <a:ext cx="11469460" cy="369332"/>
          </a:xfrm>
          <a:prstGeom prst="rect">
            <a:avLst/>
          </a:prstGeom>
          <a:noFill/>
        </p:spPr>
        <p:txBody>
          <a:bodyPr wrap="square" rtlCol="0">
            <a:spAutoFit/>
          </a:bodyPr>
          <a:lstStyle/>
          <a:p>
            <a:r>
              <a:rPr lang="en-US" b="1" smtClean="0"/>
              <a:t>24.</a:t>
            </a:r>
            <a:r>
              <a:rPr lang="en-US" smtClean="0"/>
              <a:t> Dealing with Outliers in </a:t>
            </a:r>
            <a:r>
              <a:rPr lang="en-IN" b="1" smtClean="0"/>
              <a:t>CREDIT%INCOME</a:t>
            </a:r>
            <a:r>
              <a:rPr lang="en-IN" smtClean="0"/>
              <a:t> c</a:t>
            </a:r>
            <a:r>
              <a:rPr lang="en-US" smtClean="0"/>
              <a:t>olumn</a:t>
            </a:r>
          </a:p>
        </p:txBody>
      </p:sp>
      <p:sp>
        <p:nvSpPr>
          <p:cNvPr id="14" name="Rectangle 13"/>
          <p:cNvSpPr/>
          <p:nvPr/>
        </p:nvSpPr>
        <p:spPr>
          <a:xfrm>
            <a:off x="395061" y="3708192"/>
            <a:ext cx="8647339" cy="1077218"/>
          </a:xfrm>
          <a:prstGeom prst="rect">
            <a:avLst/>
          </a:prstGeom>
        </p:spPr>
        <p:txBody>
          <a:bodyPr wrap="square">
            <a:spAutoFit/>
          </a:bodyPr>
          <a:lstStyle/>
          <a:p>
            <a:pPr marL="285750" indent="-285750">
              <a:buFont typeface="Arial" panose="020B0604020202020204" pitchFamily="34" charset="0"/>
              <a:buChar char="•"/>
            </a:pPr>
            <a:r>
              <a:rPr lang="en-US" sz="1600" smtClean="0">
                <a:solidFill>
                  <a:srgbClr val="000000"/>
                </a:solidFill>
              </a:rPr>
              <a:t>We can observe that most applicants were Laborers and Pensioners and had 2 Family Members. So we replaced values of </a:t>
            </a:r>
            <a:r>
              <a:rPr lang="en-US" sz="1600" b="1" smtClean="0">
                <a:solidFill>
                  <a:srgbClr val="000000"/>
                </a:solidFill>
              </a:rPr>
              <a:t>CREDIT%INCOME </a:t>
            </a:r>
            <a:r>
              <a:rPr lang="en-US" sz="1600" smtClean="0">
                <a:solidFill>
                  <a:srgbClr val="000000"/>
                </a:solidFill>
              </a:rPr>
              <a:t>greater than </a:t>
            </a:r>
            <a:r>
              <a:rPr lang="en-US" sz="1600" smtClean="0">
                <a:solidFill>
                  <a:srgbClr val="000000"/>
                </a:solidFill>
              </a:rPr>
              <a:t>2000 </a:t>
            </a:r>
            <a:r>
              <a:rPr lang="en-US" sz="1600" smtClean="0">
                <a:solidFill>
                  <a:srgbClr val="000000"/>
                </a:solidFill>
              </a:rPr>
              <a:t>with median value of the column</a:t>
            </a:r>
            <a:r>
              <a:rPr lang="en-US" sz="1600" b="1" smtClean="0">
                <a:solidFill>
                  <a:srgbClr val="000000"/>
                </a:solidFill>
              </a:rPr>
              <a:t> </a:t>
            </a:r>
            <a:r>
              <a:rPr lang="en-US" sz="1600" smtClean="0">
                <a:solidFill>
                  <a:srgbClr val="000000"/>
                </a:solidFill>
              </a:rPr>
              <a:t>for rows whose </a:t>
            </a:r>
            <a:r>
              <a:rPr lang="en-US" sz="1600" b="1" smtClean="0">
                <a:solidFill>
                  <a:srgbClr val="000000"/>
                </a:solidFill>
              </a:rPr>
              <a:t>AMT_INCOME TOTAL </a:t>
            </a:r>
            <a:r>
              <a:rPr lang="en-US" sz="1600" smtClean="0">
                <a:solidFill>
                  <a:srgbClr val="000000"/>
                </a:solidFill>
              </a:rPr>
              <a:t>is between 5000 less and 5000 more than </a:t>
            </a:r>
            <a:r>
              <a:rPr lang="en-US" sz="1600" b="1" smtClean="0">
                <a:solidFill>
                  <a:srgbClr val="000000"/>
                </a:solidFill>
              </a:rPr>
              <a:t>AMT_INCOME_TOTAL </a:t>
            </a:r>
            <a:r>
              <a:rPr lang="en-US" sz="1600" smtClean="0">
                <a:solidFill>
                  <a:srgbClr val="000000"/>
                </a:solidFill>
              </a:rPr>
              <a:t>value of rows of above condition.</a:t>
            </a:r>
          </a:p>
        </p:txBody>
      </p:sp>
      <p:pic>
        <p:nvPicPr>
          <p:cNvPr id="2" name="Picture 1"/>
          <p:cNvPicPr>
            <a:picLocks noChangeAspect="1"/>
          </p:cNvPicPr>
          <p:nvPr/>
        </p:nvPicPr>
        <p:blipFill>
          <a:blip r:embed="rId2"/>
          <a:stretch>
            <a:fillRect/>
          </a:stretch>
        </p:blipFill>
        <p:spPr>
          <a:xfrm>
            <a:off x="479425" y="1352501"/>
            <a:ext cx="11248119" cy="1175598"/>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9386784" y="2605022"/>
            <a:ext cx="2340760" cy="4021923"/>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479425" y="4780302"/>
            <a:ext cx="8562975" cy="1847800"/>
          </a:xfrm>
          <a:prstGeom prst="rect">
            <a:avLst/>
          </a:prstGeom>
          <a:ln>
            <a:solidFill>
              <a:schemeClr val="tx1"/>
            </a:solidFill>
          </a:ln>
        </p:spPr>
      </p:pic>
      <p:sp>
        <p:nvSpPr>
          <p:cNvPr id="19" name="TextBox 18"/>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20" name="Straight Connector 19"/>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1989835940"/>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4633" y="912947"/>
            <a:ext cx="11795760" cy="5821682"/>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95061" y="2442411"/>
            <a:ext cx="1083949" cy="369332"/>
          </a:xfrm>
          <a:prstGeom prst="rect">
            <a:avLst/>
          </a:prstGeom>
          <a:noFill/>
        </p:spPr>
        <p:txBody>
          <a:bodyPr wrap="square" rtlCol="0">
            <a:spAutoFit/>
          </a:bodyPr>
          <a:lstStyle/>
          <a:p>
            <a:r>
              <a:rPr lang="en-US" b="1" smtClean="0"/>
              <a:t>Action:</a:t>
            </a:r>
            <a:endParaRPr lang="en-US" smtClean="0"/>
          </a:p>
        </p:txBody>
      </p:sp>
      <p:sp>
        <p:nvSpPr>
          <p:cNvPr id="8" name="Rectangle 7"/>
          <p:cNvSpPr/>
          <p:nvPr/>
        </p:nvSpPr>
        <p:spPr>
          <a:xfrm>
            <a:off x="395063" y="2721027"/>
            <a:ext cx="11332481" cy="338554"/>
          </a:xfrm>
          <a:prstGeom prst="rect">
            <a:avLst/>
          </a:prstGeom>
        </p:spPr>
        <p:txBody>
          <a:bodyPr wrap="square">
            <a:spAutoFit/>
          </a:bodyPr>
          <a:lstStyle/>
          <a:p>
            <a:pPr marL="285750" indent="-285750">
              <a:buFont typeface="Arial" panose="020B0604020202020204" pitchFamily="34" charset="0"/>
              <a:buChar char="•"/>
            </a:pPr>
            <a:r>
              <a:rPr lang="en-US" sz="1600" smtClean="0">
                <a:solidFill>
                  <a:srgbClr val="000000"/>
                </a:solidFill>
              </a:rPr>
              <a:t>Found no issues as all the values seemed reasonable.</a:t>
            </a:r>
          </a:p>
        </p:txBody>
      </p:sp>
      <p:sp>
        <p:nvSpPr>
          <p:cNvPr id="13" name="TextBox 12"/>
          <p:cNvSpPr txBox="1"/>
          <p:nvPr/>
        </p:nvSpPr>
        <p:spPr>
          <a:xfrm>
            <a:off x="384629" y="931035"/>
            <a:ext cx="11469460" cy="369332"/>
          </a:xfrm>
          <a:prstGeom prst="rect">
            <a:avLst/>
          </a:prstGeom>
          <a:noFill/>
        </p:spPr>
        <p:txBody>
          <a:bodyPr wrap="square" rtlCol="0">
            <a:spAutoFit/>
          </a:bodyPr>
          <a:lstStyle/>
          <a:p>
            <a:r>
              <a:rPr lang="en-US" b="1" smtClean="0"/>
              <a:t>25.</a:t>
            </a:r>
            <a:r>
              <a:rPr lang="en-US" smtClean="0"/>
              <a:t> Dealing with Outliers in </a:t>
            </a:r>
            <a:r>
              <a:rPr lang="en-IN" b="1" smtClean="0"/>
              <a:t>ANNUITY%CREDIT</a:t>
            </a:r>
            <a:r>
              <a:rPr lang="en-IN" smtClean="0"/>
              <a:t> c</a:t>
            </a:r>
            <a:r>
              <a:rPr lang="en-US" smtClean="0"/>
              <a:t>olumn</a:t>
            </a:r>
          </a:p>
        </p:txBody>
      </p:sp>
      <p:sp>
        <p:nvSpPr>
          <p:cNvPr id="17" name="TextBox 16"/>
          <p:cNvSpPr txBox="1"/>
          <p:nvPr/>
        </p:nvSpPr>
        <p:spPr>
          <a:xfrm>
            <a:off x="377375" y="3042864"/>
            <a:ext cx="11469460" cy="369332"/>
          </a:xfrm>
          <a:prstGeom prst="rect">
            <a:avLst/>
          </a:prstGeom>
          <a:noFill/>
        </p:spPr>
        <p:txBody>
          <a:bodyPr wrap="square" rtlCol="0">
            <a:spAutoFit/>
          </a:bodyPr>
          <a:lstStyle/>
          <a:p>
            <a:r>
              <a:rPr lang="en-US" b="1" smtClean="0"/>
              <a:t>26.</a:t>
            </a:r>
            <a:r>
              <a:rPr lang="en-US" smtClean="0"/>
              <a:t> Dealing with Outliers in </a:t>
            </a:r>
            <a:r>
              <a:rPr lang="en-IN" b="1" smtClean="0"/>
              <a:t>CREDIT%GOODS_PRICE</a:t>
            </a:r>
            <a:r>
              <a:rPr lang="en-IN" smtClean="0"/>
              <a:t> c</a:t>
            </a:r>
            <a:r>
              <a:rPr lang="en-US" smtClean="0"/>
              <a:t>olumn</a:t>
            </a:r>
          </a:p>
        </p:txBody>
      </p:sp>
      <p:sp>
        <p:nvSpPr>
          <p:cNvPr id="18" name="TextBox 17"/>
          <p:cNvSpPr txBox="1"/>
          <p:nvPr/>
        </p:nvSpPr>
        <p:spPr>
          <a:xfrm>
            <a:off x="416834" y="4597784"/>
            <a:ext cx="1083949" cy="369332"/>
          </a:xfrm>
          <a:prstGeom prst="rect">
            <a:avLst/>
          </a:prstGeom>
          <a:noFill/>
        </p:spPr>
        <p:txBody>
          <a:bodyPr wrap="square" rtlCol="0">
            <a:spAutoFit/>
          </a:bodyPr>
          <a:lstStyle/>
          <a:p>
            <a:r>
              <a:rPr lang="en-US" b="1" smtClean="0"/>
              <a:t>Action:</a:t>
            </a:r>
            <a:endParaRPr lang="en-US" smtClean="0"/>
          </a:p>
        </p:txBody>
      </p:sp>
      <p:sp>
        <p:nvSpPr>
          <p:cNvPr id="19" name="Rectangle 18"/>
          <p:cNvSpPr/>
          <p:nvPr/>
        </p:nvSpPr>
        <p:spPr>
          <a:xfrm>
            <a:off x="416836" y="4876400"/>
            <a:ext cx="11332481" cy="584775"/>
          </a:xfrm>
          <a:prstGeom prst="rect">
            <a:avLst/>
          </a:prstGeom>
        </p:spPr>
        <p:txBody>
          <a:bodyPr wrap="square">
            <a:spAutoFit/>
          </a:bodyPr>
          <a:lstStyle/>
          <a:p>
            <a:pPr marL="285750" indent="-285750">
              <a:buFont typeface="Arial" panose="020B0604020202020204" pitchFamily="34" charset="0"/>
              <a:buChar char="•"/>
            </a:pPr>
            <a:r>
              <a:rPr lang="en-US" sz="1600">
                <a:solidFill>
                  <a:srgbClr val="000000"/>
                </a:solidFill>
              </a:rPr>
              <a:t>We considered values greater than </a:t>
            </a:r>
            <a:r>
              <a:rPr lang="en-US" sz="1600" smtClean="0">
                <a:solidFill>
                  <a:srgbClr val="000000"/>
                </a:solidFill>
              </a:rPr>
              <a:t>150 </a:t>
            </a:r>
            <a:r>
              <a:rPr lang="en-US" sz="1600">
                <a:solidFill>
                  <a:srgbClr val="000000"/>
                </a:solidFill>
              </a:rPr>
              <a:t>as outliers and </a:t>
            </a:r>
            <a:r>
              <a:rPr lang="en-US" sz="1600" smtClean="0">
                <a:solidFill>
                  <a:srgbClr val="000000"/>
                </a:solidFill>
              </a:rPr>
              <a:t>replaced </a:t>
            </a:r>
            <a:r>
              <a:rPr lang="en-US" sz="1600" b="1" smtClean="0">
                <a:solidFill>
                  <a:srgbClr val="000000"/>
                </a:solidFill>
              </a:rPr>
              <a:t>AMT_CREDIT</a:t>
            </a:r>
            <a:r>
              <a:rPr lang="en-US" sz="1600" smtClean="0">
                <a:solidFill>
                  <a:srgbClr val="000000"/>
                </a:solidFill>
              </a:rPr>
              <a:t> column value of the row with </a:t>
            </a:r>
            <a:r>
              <a:rPr lang="en-US" sz="1600" b="1" smtClean="0">
                <a:solidFill>
                  <a:srgbClr val="000000"/>
                </a:solidFill>
              </a:rPr>
              <a:t>AMT_GOODS_PRICE</a:t>
            </a:r>
            <a:r>
              <a:rPr lang="en-US" sz="1600" smtClean="0">
                <a:solidFill>
                  <a:srgbClr val="000000"/>
                </a:solidFill>
              </a:rPr>
              <a:t> column value of the row.</a:t>
            </a:r>
            <a:endParaRPr lang="en-US" sz="1600">
              <a:solidFill>
                <a:srgbClr val="000000"/>
              </a:solidFill>
            </a:endParaRPr>
          </a:p>
        </p:txBody>
      </p:sp>
      <p:pic>
        <p:nvPicPr>
          <p:cNvPr id="10" name="Picture 9"/>
          <p:cNvPicPr>
            <a:picLocks noChangeAspect="1"/>
          </p:cNvPicPr>
          <p:nvPr/>
        </p:nvPicPr>
        <p:blipFill>
          <a:blip r:embed="rId2"/>
          <a:stretch>
            <a:fillRect/>
          </a:stretch>
        </p:blipFill>
        <p:spPr>
          <a:xfrm>
            <a:off x="479425" y="5469871"/>
            <a:ext cx="7009946" cy="1149171"/>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07571" y="1318486"/>
            <a:ext cx="11219974" cy="1049284"/>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507571" y="3476536"/>
            <a:ext cx="11219973" cy="1081893"/>
          </a:xfrm>
          <a:prstGeom prst="rect">
            <a:avLst/>
          </a:prstGeom>
          <a:ln>
            <a:solidFill>
              <a:schemeClr val="tx1"/>
            </a:solidFill>
          </a:ln>
        </p:spPr>
      </p:pic>
      <p:sp>
        <p:nvSpPr>
          <p:cNvPr id="14" name="TextBox 13"/>
          <p:cNvSpPr txBox="1"/>
          <p:nvPr/>
        </p:nvSpPr>
        <p:spPr>
          <a:xfrm>
            <a:off x="433979" y="569927"/>
            <a:ext cx="11247120" cy="338554"/>
          </a:xfrm>
          <a:prstGeom prst="rect">
            <a:avLst/>
          </a:prstGeom>
          <a:noFill/>
        </p:spPr>
        <p:txBody>
          <a:bodyPr wrap="square" rtlCol="0">
            <a:spAutoFit/>
          </a:bodyPr>
          <a:lstStyle/>
          <a:p>
            <a:r>
              <a:rPr lang="en-US" sz="1600" b="1"/>
              <a:t>Task:</a:t>
            </a:r>
            <a:r>
              <a:rPr lang="en-US" sz="1600"/>
              <a:t> Detect and identify outliers in the dataset using Excel statistical functions and features, focusing on numerical variables.</a:t>
            </a:r>
          </a:p>
        </p:txBody>
      </p:sp>
      <p:cxnSp>
        <p:nvCxnSpPr>
          <p:cNvPr id="20" name="Straight Connector 19"/>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18467" y="-1990"/>
            <a:ext cx="11262632" cy="584775"/>
          </a:xfrm>
          <a:prstGeom prst="rect">
            <a:avLst/>
          </a:prstGeom>
        </p:spPr>
        <p:txBody>
          <a:bodyPr wrap="square">
            <a:spAutoFit/>
          </a:bodyPr>
          <a:lstStyle/>
          <a:p>
            <a:r>
              <a:rPr lang="en-US" sz="1600" b="1"/>
              <a:t>B. Identify Outliers in the Dataset:</a:t>
            </a:r>
            <a:r>
              <a:rPr lang="en-US" sz="1600"/>
              <a:t> Outliers can significantly impact the analysis and distort the results. You need to identify outliers in the loan application dataset.</a:t>
            </a:r>
          </a:p>
        </p:txBody>
      </p:sp>
    </p:spTree>
    <p:extLst>
      <p:ext uri="{BB962C8B-B14F-4D97-AF65-F5344CB8AC3E}">
        <p14:creationId xmlns:p14="http://schemas.microsoft.com/office/powerpoint/2010/main" val="748771039"/>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415961"/>
            <a:ext cx="11599817" cy="5298347"/>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84775"/>
          </a:xfrm>
          <a:prstGeom prst="rect">
            <a:avLst/>
          </a:prstGeom>
          <a:noFill/>
        </p:spPr>
        <p:txBody>
          <a:bodyPr wrap="square" rtlCol="0">
            <a:spAutoFit/>
          </a:bodyPr>
          <a:lstStyle/>
          <a:p>
            <a:r>
              <a:rPr lang="en-US" sz="1600" b="1" smtClean="0"/>
              <a:t>Task</a:t>
            </a:r>
            <a:r>
              <a:rPr lang="en-US" sz="1600" b="1"/>
              <a:t>: </a:t>
            </a:r>
            <a:r>
              <a:rPr lang="en-US" sz="1600"/>
              <a:t>Determine if there is data imbalance in the loan application dataset and calculate the ratio of data imbalance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479425" y="1640517"/>
            <a:ext cx="11175548" cy="1709546"/>
          </a:xfrm>
          <a:prstGeom prst="rect">
            <a:avLst/>
          </a:prstGeom>
          <a:ln>
            <a:solidFill>
              <a:schemeClr val="tx1"/>
            </a:solidFill>
          </a:ln>
        </p:spPr>
      </p:pic>
      <p:sp>
        <p:nvSpPr>
          <p:cNvPr id="12" name="Rectangle 11"/>
          <p:cNvSpPr/>
          <p:nvPr/>
        </p:nvSpPr>
        <p:spPr>
          <a:xfrm>
            <a:off x="380549" y="3519314"/>
            <a:ext cx="11332481" cy="830997"/>
          </a:xfrm>
          <a:prstGeom prst="rect">
            <a:avLst/>
          </a:prstGeom>
        </p:spPr>
        <p:txBody>
          <a:bodyPr wrap="square">
            <a:spAutoFit/>
          </a:bodyPr>
          <a:lstStyle/>
          <a:p>
            <a:pPr marL="285750" indent="-285750">
              <a:buFont typeface="Arial" panose="020B0604020202020204" pitchFamily="34" charset="0"/>
              <a:buChar char="•"/>
            </a:pPr>
            <a:r>
              <a:rPr lang="en-US" sz="1600" smtClean="0">
                <a:solidFill>
                  <a:srgbClr val="000000"/>
                </a:solidFill>
              </a:rPr>
              <a:t>The Dataset is </a:t>
            </a:r>
            <a:r>
              <a:rPr lang="en-US" sz="1600" b="1" smtClean="0">
                <a:solidFill>
                  <a:srgbClr val="000000"/>
                </a:solidFill>
              </a:rPr>
              <a:t>highly imbalanced</a:t>
            </a:r>
            <a:r>
              <a:rPr lang="en-US" sz="1600" smtClean="0">
                <a:solidFill>
                  <a:srgbClr val="000000"/>
                </a:solidFill>
              </a:rPr>
              <a:t>, skewed more towards Class Label 0 (No Payment Difficulty). From above Bar Chart, we can see that around </a:t>
            </a:r>
            <a:r>
              <a:rPr lang="en-US" sz="1600" b="1" smtClean="0">
                <a:solidFill>
                  <a:srgbClr val="000000"/>
                </a:solidFill>
              </a:rPr>
              <a:t>92%</a:t>
            </a:r>
            <a:r>
              <a:rPr lang="en-US" sz="1600" smtClean="0">
                <a:solidFill>
                  <a:srgbClr val="000000"/>
                </a:solidFill>
              </a:rPr>
              <a:t> of Applicants didn’t had any difficulty in paying loan installments and around </a:t>
            </a:r>
            <a:r>
              <a:rPr lang="en-US" sz="1600" b="1" smtClean="0">
                <a:solidFill>
                  <a:srgbClr val="000000"/>
                </a:solidFill>
              </a:rPr>
              <a:t>8%</a:t>
            </a:r>
            <a:r>
              <a:rPr lang="en-US" sz="1600" smtClean="0">
                <a:solidFill>
                  <a:srgbClr val="000000"/>
                </a:solidFill>
              </a:rPr>
              <a:t> (Class Label 1) of Applicants had difficulty in paying loan installments.</a:t>
            </a:r>
          </a:p>
        </p:txBody>
      </p:sp>
      <p:sp>
        <p:nvSpPr>
          <p:cNvPr id="13" name="Rectangle 12"/>
          <p:cNvSpPr/>
          <p:nvPr/>
        </p:nvSpPr>
        <p:spPr>
          <a:xfrm>
            <a:off x="387808" y="4368400"/>
            <a:ext cx="11332481" cy="584775"/>
          </a:xfrm>
          <a:prstGeom prst="rect">
            <a:avLst/>
          </a:prstGeom>
        </p:spPr>
        <p:txBody>
          <a:bodyPr wrap="square">
            <a:spAutoFit/>
          </a:bodyPr>
          <a:lstStyle/>
          <a:p>
            <a:pPr marL="285750" indent="-285750">
              <a:buFont typeface="Arial" panose="020B0604020202020204" pitchFamily="34" charset="0"/>
              <a:buChar char="•"/>
            </a:pPr>
            <a:r>
              <a:rPr lang="en-US" sz="1600" smtClean="0">
                <a:solidFill>
                  <a:srgbClr val="000000"/>
                </a:solidFill>
              </a:rPr>
              <a:t>This data imbalance </a:t>
            </a:r>
            <a:r>
              <a:rPr lang="en-US" sz="1600" smtClean="0">
                <a:solidFill>
                  <a:srgbClr val="000000"/>
                </a:solidFill>
              </a:rPr>
              <a:t>may </a:t>
            </a:r>
            <a:r>
              <a:rPr lang="en-US" sz="1600" smtClean="0">
                <a:solidFill>
                  <a:srgbClr val="000000"/>
                </a:solidFill>
              </a:rPr>
              <a:t>give wrong predictions during modelling. So it needs to be taken care of by upscaling Data of Class Label 1 or downscaling Data of Class Label 0.</a:t>
            </a:r>
          </a:p>
        </p:txBody>
      </p:sp>
      <p:sp>
        <p:nvSpPr>
          <p:cNvPr id="8" name="Rectangle 7"/>
          <p:cNvSpPr/>
          <p:nvPr/>
        </p:nvSpPr>
        <p:spPr>
          <a:xfrm>
            <a:off x="392341" y="154766"/>
            <a:ext cx="11262632" cy="646331"/>
          </a:xfrm>
          <a:prstGeom prst="rect">
            <a:avLst/>
          </a:prstGeom>
        </p:spPr>
        <p:txBody>
          <a:bodyPr wrap="square">
            <a:spAutoFit/>
          </a:bodyPr>
          <a:lstStyle/>
          <a:p>
            <a:r>
              <a:rPr lang="en-US" b="1"/>
              <a:t>C. Analyze Data Imbalance:</a:t>
            </a:r>
            <a:r>
              <a:rPr lang="en-US"/>
              <a:t> Data imbalance can affect the accuracy of the analysis, especially for binary classification problems. Understanding the data distribution is crucial for building reliable models.</a:t>
            </a:r>
          </a:p>
        </p:txBody>
      </p:sp>
    </p:spTree>
    <p:extLst>
      <p:ext uri="{BB962C8B-B14F-4D97-AF65-F5344CB8AC3E}">
        <p14:creationId xmlns:p14="http://schemas.microsoft.com/office/powerpoint/2010/main" val="119688936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641473"/>
            <a:ext cx="2090057" cy="369332"/>
          </a:xfrm>
          <a:prstGeom prst="rect">
            <a:avLst/>
          </a:prstGeom>
          <a:noFill/>
        </p:spPr>
        <p:txBody>
          <a:bodyPr wrap="square" rtlCol="0">
            <a:spAutoFit/>
          </a:bodyPr>
          <a:lstStyle/>
          <a:p>
            <a:r>
              <a:rPr lang="en-US" b="1" smtClean="0"/>
              <a:t>Univariate Analysis:</a:t>
            </a:r>
            <a:endParaRPr lang="en-IN" b="1"/>
          </a:p>
        </p:txBody>
      </p:sp>
      <p:pic>
        <p:nvPicPr>
          <p:cNvPr id="4" name="Picture 3"/>
          <p:cNvPicPr>
            <a:picLocks noChangeAspect="1"/>
          </p:cNvPicPr>
          <p:nvPr/>
        </p:nvPicPr>
        <p:blipFill>
          <a:blip r:embed="rId2"/>
          <a:stretch>
            <a:fillRect/>
          </a:stretch>
        </p:blipFill>
        <p:spPr>
          <a:xfrm>
            <a:off x="479425" y="2019373"/>
            <a:ext cx="11175548" cy="946173"/>
          </a:xfrm>
          <a:prstGeom prst="rect">
            <a:avLst/>
          </a:prstGeom>
          <a:ln>
            <a:solidFill>
              <a:schemeClr val="tx1"/>
            </a:solidFill>
          </a:ln>
        </p:spPr>
      </p:pic>
      <p:sp>
        <p:nvSpPr>
          <p:cNvPr id="6" name="TextBox 5"/>
          <p:cNvSpPr txBox="1"/>
          <p:nvPr/>
        </p:nvSpPr>
        <p:spPr>
          <a:xfrm>
            <a:off x="390525" y="2984500"/>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loan applications are for </a:t>
            </a:r>
            <a:r>
              <a:rPr lang="en-US" sz="1600" b="1" smtClean="0"/>
              <a:t>Cash Loans</a:t>
            </a:r>
            <a:r>
              <a:rPr lang="en-US" sz="1600" smtClean="0"/>
              <a:t> and very less are for </a:t>
            </a:r>
            <a:r>
              <a:rPr lang="en-US" sz="1600" b="1" smtClean="0"/>
              <a:t>Revolving Loans</a:t>
            </a:r>
            <a:r>
              <a:rPr lang="en-US" sz="1600" smtClean="0"/>
              <a:t>. This is True in reality as well.</a:t>
            </a:r>
            <a:endParaRPr lang="en-IN" sz="1600"/>
          </a:p>
        </p:txBody>
      </p:sp>
      <p:pic>
        <p:nvPicPr>
          <p:cNvPr id="9" name="Picture 8"/>
          <p:cNvPicPr>
            <a:picLocks noChangeAspect="1"/>
          </p:cNvPicPr>
          <p:nvPr/>
        </p:nvPicPr>
        <p:blipFill rotWithShape="1">
          <a:blip r:embed="rId3"/>
          <a:srcRect l="-509"/>
          <a:stretch/>
        </p:blipFill>
        <p:spPr>
          <a:xfrm>
            <a:off x="482600" y="3335754"/>
            <a:ext cx="11172373" cy="982910"/>
          </a:xfrm>
          <a:prstGeom prst="rect">
            <a:avLst/>
          </a:prstGeom>
          <a:ln>
            <a:solidFill>
              <a:schemeClr val="tx1"/>
            </a:solidFill>
          </a:ln>
        </p:spPr>
      </p:pic>
      <p:sp>
        <p:nvSpPr>
          <p:cNvPr id="14" name="TextBox 13"/>
          <p:cNvSpPr txBox="1"/>
          <p:nvPr/>
        </p:nvSpPr>
        <p:spPr>
          <a:xfrm>
            <a:off x="390525" y="4318000"/>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loan applicants are </a:t>
            </a:r>
            <a:r>
              <a:rPr lang="en-US" sz="1600" b="1" smtClean="0"/>
              <a:t>Females </a:t>
            </a:r>
            <a:r>
              <a:rPr lang="en-US" sz="1600" smtClean="0"/>
              <a:t>and less are </a:t>
            </a:r>
            <a:r>
              <a:rPr lang="en-US" sz="1600" b="1" smtClean="0"/>
              <a:t>Males</a:t>
            </a:r>
            <a:r>
              <a:rPr lang="en-US" sz="1600" smtClean="0"/>
              <a:t>.</a:t>
            </a:r>
            <a:endParaRPr lang="en-IN" sz="1600"/>
          </a:p>
        </p:txBody>
      </p:sp>
      <p:pic>
        <p:nvPicPr>
          <p:cNvPr id="10" name="Picture 9"/>
          <p:cNvPicPr>
            <a:picLocks noChangeAspect="1"/>
          </p:cNvPicPr>
          <p:nvPr/>
        </p:nvPicPr>
        <p:blipFill rotWithShape="1">
          <a:blip r:embed="rId4"/>
          <a:srcRect l="255"/>
          <a:stretch/>
        </p:blipFill>
        <p:spPr>
          <a:xfrm>
            <a:off x="482600" y="4673600"/>
            <a:ext cx="11172372" cy="964796"/>
          </a:xfrm>
          <a:prstGeom prst="rect">
            <a:avLst/>
          </a:prstGeom>
          <a:ln>
            <a:solidFill>
              <a:schemeClr val="tx1"/>
            </a:solidFill>
          </a:ln>
        </p:spPr>
      </p:pic>
      <p:sp>
        <p:nvSpPr>
          <p:cNvPr id="16" name="TextBox 15"/>
          <p:cNvSpPr txBox="1"/>
          <p:nvPr/>
        </p:nvSpPr>
        <p:spPr>
          <a:xfrm>
            <a:off x="390525" y="5651500"/>
            <a:ext cx="11264448" cy="584775"/>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loan applicants have </a:t>
            </a:r>
            <a:r>
              <a:rPr lang="en-US" sz="1600" b="1" smtClean="0"/>
              <a:t>Nuclear Family </a:t>
            </a:r>
            <a:r>
              <a:rPr lang="en-US" sz="1600" smtClean="0"/>
              <a:t>i.e. Both Husband and Wife are together. Very less number of applicants are </a:t>
            </a:r>
            <a:r>
              <a:rPr lang="en-US" sz="1600" b="1" smtClean="0"/>
              <a:t>Single Parent </a:t>
            </a:r>
            <a:r>
              <a:rPr lang="en-US" sz="1600" smtClean="0"/>
              <a:t>i.e. Husband and Wife are not together.</a:t>
            </a:r>
            <a:endParaRPr lang="en-IN" sz="1600"/>
          </a:p>
        </p:txBody>
      </p:sp>
    </p:spTree>
    <p:extLst>
      <p:ext uri="{BB962C8B-B14F-4D97-AF65-F5344CB8AC3E}">
        <p14:creationId xmlns:p14="http://schemas.microsoft.com/office/powerpoint/2010/main" val="135851048"/>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482601" y="1815271"/>
            <a:ext cx="11172371" cy="1677187"/>
          </a:xfrm>
          <a:prstGeom prst="rect">
            <a:avLst/>
          </a:prstGeom>
          <a:ln>
            <a:solidFill>
              <a:schemeClr val="tx1"/>
            </a:solidFill>
          </a:ln>
        </p:spPr>
      </p:pic>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6" name="TextBox 5"/>
          <p:cNvSpPr txBox="1"/>
          <p:nvPr/>
        </p:nvSpPr>
        <p:spPr>
          <a:xfrm>
            <a:off x="390525" y="3517900"/>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were not accompanied by anyone else followed by applicants who were accompanies by family members.</a:t>
            </a:r>
            <a:endParaRPr lang="en-IN" sz="1600"/>
          </a:p>
        </p:txBody>
      </p:sp>
      <p:sp>
        <p:nvSpPr>
          <p:cNvPr id="16" name="TextBox 15"/>
          <p:cNvSpPr txBox="1"/>
          <p:nvPr/>
        </p:nvSpPr>
        <p:spPr>
          <a:xfrm>
            <a:off x="390525" y="5765800"/>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had </a:t>
            </a:r>
            <a:r>
              <a:rPr lang="en-US" sz="1600" b="1" smtClean="0"/>
              <a:t>Working </a:t>
            </a:r>
            <a:r>
              <a:rPr lang="en-US" sz="1600" smtClean="0"/>
              <a:t>Income Type followed by </a:t>
            </a:r>
            <a:r>
              <a:rPr lang="en-US" sz="1600" b="1" smtClean="0"/>
              <a:t>Commercial </a:t>
            </a:r>
            <a:r>
              <a:rPr lang="en-US" sz="1600" b="1" smtClean="0"/>
              <a:t>Associate </a:t>
            </a:r>
            <a:r>
              <a:rPr lang="en-US" sz="1600" smtClean="0"/>
              <a:t>Income Type.</a:t>
            </a:r>
            <a:endParaRPr lang="en-IN" sz="1600"/>
          </a:p>
        </p:txBody>
      </p:sp>
      <p:pic>
        <p:nvPicPr>
          <p:cNvPr id="7" name="Picture 6"/>
          <p:cNvPicPr>
            <a:picLocks noChangeAspect="1"/>
          </p:cNvPicPr>
          <p:nvPr/>
        </p:nvPicPr>
        <p:blipFill>
          <a:blip r:embed="rId3"/>
          <a:stretch>
            <a:fillRect/>
          </a:stretch>
        </p:blipFill>
        <p:spPr>
          <a:xfrm>
            <a:off x="482601" y="3869196"/>
            <a:ext cx="11172371" cy="1882208"/>
          </a:xfrm>
          <a:prstGeom prst="rect">
            <a:avLst/>
          </a:prstGeom>
          <a:ln>
            <a:solidFill>
              <a:schemeClr val="tx1"/>
            </a:solidFill>
          </a:ln>
        </p:spPr>
      </p:pic>
    </p:spTree>
    <p:extLst>
      <p:ext uri="{BB962C8B-B14F-4D97-AF65-F5344CB8AC3E}">
        <p14:creationId xmlns:p14="http://schemas.microsoft.com/office/powerpoint/2010/main" val="3875962963"/>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16" name="TextBox 15"/>
          <p:cNvSpPr txBox="1"/>
          <p:nvPr/>
        </p:nvSpPr>
        <p:spPr>
          <a:xfrm>
            <a:off x="390525" y="4813300"/>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had education upto </a:t>
            </a:r>
            <a:r>
              <a:rPr lang="en-US" sz="1600" b="1" smtClean="0"/>
              <a:t>Secondary </a:t>
            </a:r>
            <a:r>
              <a:rPr lang="en-US" sz="1600" smtClean="0"/>
              <a:t>followed by </a:t>
            </a:r>
            <a:r>
              <a:rPr lang="en-US" sz="1600" b="1" smtClean="0"/>
              <a:t>Higher education.</a:t>
            </a:r>
            <a:endParaRPr lang="en-IN" sz="1600"/>
          </a:p>
        </p:txBody>
      </p:sp>
      <p:pic>
        <p:nvPicPr>
          <p:cNvPr id="4" name="Picture 3"/>
          <p:cNvPicPr>
            <a:picLocks noChangeAspect="1"/>
          </p:cNvPicPr>
          <p:nvPr/>
        </p:nvPicPr>
        <p:blipFill>
          <a:blip r:embed="rId2"/>
          <a:stretch>
            <a:fillRect/>
          </a:stretch>
        </p:blipFill>
        <p:spPr>
          <a:xfrm>
            <a:off x="479426" y="1807605"/>
            <a:ext cx="11175548" cy="2993601"/>
          </a:xfrm>
          <a:prstGeom prst="rect">
            <a:avLst/>
          </a:prstGeom>
          <a:ln>
            <a:solidFill>
              <a:schemeClr val="tx1"/>
            </a:solidFill>
          </a:ln>
        </p:spPr>
      </p:pic>
      <p:sp>
        <p:nvSpPr>
          <p:cNvPr id="12" name="TextBox 11"/>
          <p:cNvSpPr txBox="1"/>
          <p:nvPr/>
        </p:nvSpPr>
        <p:spPr>
          <a:xfrm>
            <a:off x="390525" y="5092700"/>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were normally </a:t>
            </a:r>
            <a:r>
              <a:rPr lang="en-US" sz="1600" b="1" smtClean="0"/>
              <a:t>Married </a:t>
            </a:r>
            <a:r>
              <a:rPr lang="en-US" sz="1600" smtClean="0"/>
              <a:t>followed by </a:t>
            </a:r>
            <a:r>
              <a:rPr lang="en-US" sz="1600" b="1" smtClean="0"/>
              <a:t>Single or Not Married.</a:t>
            </a:r>
            <a:endParaRPr lang="en-IN" sz="1600" b="1"/>
          </a:p>
        </p:txBody>
      </p:sp>
    </p:spTree>
    <p:extLst>
      <p:ext uri="{BB962C8B-B14F-4D97-AF65-F5344CB8AC3E}">
        <p14:creationId xmlns:p14="http://schemas.microsoft.com/office/powerpoint/2010/main" val="3097660609"/>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16" name="TextBox 15"/>
          <p:cNvSpPr txBox="1"/>
          <p:nvPr/>
        </p:nvSpPr>
        <p:spPr>
          <a:xfrm>
            <a:off x="390525" y="6054271"/>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had </a:t>
            </a:r>
            <a:r>
              <a:rPr lang="en-US" sz="1600" b="1" smtClean="0"/>
              <a:t>own House </a:t>
            </a:r>
            <a:r>
              <a:rPr lang="en-US" sz="1600" smtClean="0"/>
              <a:t>followed by applicant who were living </a:t>
            </a:r>
            <a:r>
              <a:rPr lang="en-US" sz="1600" b="1" smtClean="0"/>
              <a:t>with parents</a:t>
            </a:r>
            <a:r>
              <a:rPr lang="en-US" sz="1600" smtClean="0"/>
              <a:t>.</a:t>
            </a:r>
            <a:endParaRPr lang="en-IN" sz="1600"/>
          </a:p>
        </p:txBody>
      </p:sp>
      <p:sp>
        <p:nvSpPr>
          <p:cNvPr id="12" name="TextBox 11"/>
          <p:cNvSpPr txBox="1"/>
          <p:nvPr/>
        </p:nvSpPr>
        <p:spPr>
          <a:xfrm>
            <a:off x="390525" y="6412049"/>
            <a:ext cx="11264448" cy="33855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were </a:t>
            </a:r>
            <a:r>
              <a:rPr lang="en-US" sz="1600" b="1" smtClean="0"/>
              <a:t>Laborers </a:t>
            </a:r>
            <a:r>
              <a:rPr lang="en-US" sz="1600" smtClean="0"/>
              <a:t>followed by </a:t>
            </a:r>
            <a:r>
              <a:rPr lang="en-US" sz="1600" b="1" smtClean="0"/>
              <a:t>Waiters/barmen staff</a:t>
            </a:r>
            <a:r>
              <a:rPr lang="en-US" sz="1600" smtClean="0"/>
              <a:t>.</a:t>
            </a:r>
            <a:endParaRPr lang="en-IN" sz="1600" b="1"/>
          </a:p>
        </p:txBody>
      </p:sp>
      <p:pic>
        <p:nvPicPr>
          <p:cNvPr id="3" name="Picture 2"/>
          <p:cNvPicPr>
            <a:picLocks noChangeAspect="1"/>
          </p:cNvPicPr>
          <p:nvPr/>
        </p:nvPicPr>
        <p:blipFill>
          <a:blip r:embed="rId2"/>
          <a:stretch>
            <a:fillRect/>
          </a:stretch>
        </p:blipFill>
        <p:spPr>
          <a:xfrm>
            <a:off x="479425" y="1807605"/>
            <a:ext cx="11175548" cy="4227435"/>
          </a:xfrm>
          <a:prstGeom prst="rect">
            <a:avLst/>
          </a:prstGeom>
          <a:ln>
            <a:solidFill>
              <a:schemeClr val="tx1"/>
            </a:solidFill>
          </a:ln>
        </p:spPr>
      </p:pic>
    </p:spTree>
    <p:extLst>
      <p:ext uri="{BB962C8B-B14F-4D97-AF65-F5344CB8AC3E}">
        <p14:creationId xmlns:p14="http://schemas.microsoft.com/office/powerpoint/2010/main" val="1062662171"/>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16" name="TextBox 15"/>
          <p:cNvSpPr txBox="1"/>
          <p:nvPr/>
        </p:nvSpPr>
        <p:spPr>
          <a:xfrm>
            <a:off x="6022749" y="1794871"/>
            <a:ext cx="5903640" cy="830997"/>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worked in </a:t>
            </a:r>
            <a:r>
              <a:rPr lang="en-US" sz="1600" b="1" smtClean="0"/>
              <a:t>Business Entity Type 3 </a:t>
            </a:r>
            <a:r>
              <a:rPr lang="en-US" sz="1600" smtClean="0"/>
              <a:t>followed by applicants who </a:t>
            </a:r>
            <a:r>
              <a:rPr lang="en-US" sz="1600" b="1" smtClean="0"/>
              <a:t>didn’t worked </a:t>
            </a:r>
            <a:r>
              <a:rPr lang="en-US" sz="1600" smtClean="0"/>
              <a:t>at the time. Most of these applicants were </a:t>
            </a:r>
            <a:r>
              <a:rPr lang="en-US" sz="1600" b="1" smtClean="0"/>
              <a:t>Pensioners </a:t>
            </a:r>
            <a:r>
              <a:rPr lang="en-US" sz="1600" smtClean="0"/>
              <a:t>and few were </a:t>
            </a:r>
            <a:r>
              <a:rPr lang="en-US" sz="1600" b="1" smtClean="0"/>
              <a:t>Unemployed</a:t>
            </a:r>
            <a:r>
              <a:rPr lang="en-US" sz="1600" smtClean="0"/>
              <a:t>.</a:t>
            </a:r>
            <a:endParaRPr lang="en-IN" sz="1600"/>
          </a:p>
        </p:txBody>
      </p:sp>
      <p:pic>
        <p:nvPicPr>
          <p:cNvPr id="4" name="Picture 3"/>
          <p:cNvPicPr>
            <a:picLocks noChangeAspect="1"/>
          </p:cNvPicPr>
          <p:nvPr/>
        </p:nvPicPr>
        <p:blipFill>
          <a:blip r:embed="rId2"/>
          <a:stretch>
            <a:fillRect/>
          </a:stretch>
        </p:blipFill>
        <p:spPr>
          <a:xfrm>
            <a:off x="479425" y="1807605"/>
            <a:ext cx="5616575" cy="4783695"/>
          </a:xfrm>
          <a:prstGeom prst="rect">
            <a:avLst/>
          </a:prstGeom>
          <a:ln>
            <a:solidFill>
              <a:schemeClr val="tx1"/>
            </a:solidFill>
          </a:ln>
        </p:spPr>
      </p:pic>
    </p:spTree>
    <p:extLst>
      <p:ext uri="{BB962C8B-B14F-4D97-AF65-F5344CB8AC3E}">
        <p14:creationId xmlns:p14="http://schemas.microsoft.com/office/powerpoint/2010/main" val="358731383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479425" y="1807604"/>
            <a:ext cx="9693275" cy="4128394"/>
          </a:xfrm>
          <a:prstGeom prst="rect">
            <a:avLst/>
          </a:prstGeom>
          <a:ln>
            <a:solidFill>
              <a:schemeClr val="tx1"/>
            </a:solidFill>
          </a:ln>
        </p:spPr>
      </p:pic>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16" name="TextBox 15"/>
          <p:cNvSpPr txBox="1"/>
          <p:nvPr/>
        </p:nvSpPr>
        <p:spPr>
          <a:xfrm>
            <a:off x="390525" y="6045200"/>
            <a:ext cx="11264448" cy="584775"/>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a:t>
            </a:r>
            <a:r>
              <a:rPr lang="en-US" sz="1600" b="1" smtClean="0"/>
              <a:t>didn’t own car </a:t>
            </a:r>
            <a:r>
              <a:rPr lang="en-US" sz="1600" smtClean="0"/>
              <a:t>but </a:t>
            </a:r>
            <a:r>
              <a:rPr lang="en-US" sz="1600" b="1" smtClean="0"/>
              <a:t>had own property</a:t>
            </a:r>
            <a:r>
              <a:rPr lang="en-US" sz="1600" smtClean="0"/>
              <a:t>. Almost everyone </a:t>
            </a:r>
            <a:r>
              <a:rPr lang="en-US" sz="1600" b="1" smtClean="0"/>
              <a:t>had a Mobile Phone </a:t>
            </a:r>
            <a:r>
              <a:rPr lang="en-US" sz="1600" smtClean="0"/>
              <a:t>and most </a:t>
            </a:r>
            <a:r>
              <a:rPr lang="en-US" sz="1600" b="1" smtClean="0"/>
              <a:t>applicant had a Phone from their employer</a:t>
            </a:r>
            <a:r>
              <a:rPr lang="en-US" sz="1600" smtClean="0"/>
              <a:t>.</a:t>
            </a:r>
            <a:endParaRPr lang="en-IN" sz="1600"/>
          </a:p>
        </p:txBody>
      </p:sp>
    </p:spTree>
    <p:extLst>
      <p:ext uri="{BB962C8B-B14F-4D97-AF65-F5344CB8AC3E}">
        <p14:creationId xmlns:p14="http://schemas.microsoft.com/office/powerpoint/2010/main" val="2173574214"/>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16" name="TextBox 15"/>
          <p:cNvSpPr txBox="1"/>
          <p:nvPr/>
        </p:nvSpPr>
        <p:spPr>
          <a:xfrm>
            <a:off x="390525" y="6045200"/>
            <a:ext cx="11264448" cy="584775"/>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of the applicants didn’t had/provided </a:t>
            </a:r>
            <a:r>
              <a:rPr lang="en-US" sz="1600" b="1" smtClean="0"/>
              <a:t>home phone </a:t>
            </a:r>
            <a:r>
              <a:rPr lang="en-US" sz="1600" smtClean="0"/>
              <a:t>but most of the applicants phone provided were </a:t>
            </a:r>
            <a:r>
              <a:rPr lang="en-US" sz="1600" b="1" smtClean="0"/>
              <a:t>reachable</a:t>
            </a:r>
            <a:r>
              <a:rPr lang="en-US" sz="1600" smtClean="0"/>
              <a:t>. Also most applicants didn’t had/provided their </a:t>
            </a:r>
            <a:r>
              <a:rPr lang="en-US" sz="1600" b="1" smtClean="0"/>
              <a:t>Email ID</a:t>
            </a:r>
            <a:r>
              <a:rPr lang="en-US" sz="1600" smtClean="0"/>
              <a:t>s.</a:t>
            </a:r>
            <a:endParaRPr lang="en-IN" sz="1600"/>
          </a:p>
        </p:txBody>
      </p:sp>
      <p:pic>
        <p:nvPicPr>
          <p:cNvPr id="4" name="Picture 3"/>
          <p:cNvPicPr>
            <a:picLocks noChangeAspect="1"/>
          </p:cNvPicPr>
          <p:nvPr/>
        </p:nvPicPr>
        <p:blipFill>
          <a:blip r:embed="rId2"/>
          <a:stretch>
            <a:fillRect/>
          </a:stretch>
        </p:blipFill>
        <p:spPr>
          <a:xfrm>
            <a:off x="479424" y="1807605"/>
            <a:ext cx="10086975" cy="4230022"/>
          </a:xfrm>
          <a:prstGeom prst="rect">
            <a:avLst/>
          </a:prstGeom>
          <a:ln>
            <a:solidFill>
              <a:schemeClr val="tx1"/>
            </a:solidFill>
          </a:ln>
        </p:spPr>
      </p:pic>
    </p:spTree>
    <p:extLst>
      <p:ext uri="{BB962C8B-B14F-4D97-AF65-F5344CB8AC3E}">
        <p14:creationId xmlns:p14="http://schemas.microsoft.com/office/powerpoint/2010/main" val="4136350172"/>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03385" y="1701519"/>
            <a:ext cx="10874327" cy="4024032"/>
          </a:xfrm>
          <a:prstGeom prst="roundRect">
            <a:avLst>
              <a:gd name="adj" fmla="val 506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499238" y="437774"/>
            <a:ext cx="3301326"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Tech-Stack Used</a:t>
            </a:r>
            <a:endParaRPr lang="en-IN" sz="3000" b="1">
              <a:solidFill>
                <a:schemeClr val="tx1">
                  <a:lumMod val="75000"/>
                  <a:lumOff val="25000"/>
                </a:schemeClr>
              </a:solidFill>
              <a:latin typeface="Century Gothic" panose="020B0502020202020204" pitchFamily="34" charset="0"/>
            </a:endParaRPr>
          </a:p>
        </p:txBody>
      </p:sp>
      <p:sp>
        <p:nvSpPr>
          <p:cNvPr id="5" name="TextBox 4"/>
          <p:cNvSpPr txBox="1"/>
          <p:nvPr/>
        </p:nvSpPr>
        <p:spPr>
          <a:xfrm>
            <a:off x="992777" y="2637838"/>
            <a:ext cx="5113610" cy="1754326"/>
          </a:xfrm>
          <a:prstGeom prst="rect">
            <a:avLst/>
          </a:prstGeom>
          <a:noFill/>
        </p:spPr>
        <p:txBody>
          <a:bodyPr wrap="square" rtlCol="0">
            <a:spAutoFit/>
          </a:bodyPr>
          <a:lstStyle/>
          <a:p>
            <a:pPr marL="285750" indent="-285750">
              <a:buFont typeface="Arial" panose="020B0604020202020204" pitchFamily="34" charset="0"/>
              <a:buChar char="•"/>
            </a:pPr>
            <a:r>
              <a:rPr lang="en-US" b="1"/>
              <a:t>Python 3.10.9 </a:t>
            </a:r>
            <a:r>
              <a:rPr lang="en-US"/>
              <a:t>– Programming language used </a:t>
            </a:r>
            <a:r>
              <a:rPr lang="en-US" smtClean="0"/>
              <a:t>for Data Pre-processing and EDA</a:t>
            </a:r>
            <a:endParaRPr lang="en-US"/>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Jupyter Notebook 6.5.2 – </a:t>
            </a:r>
            <a:r>
              <a:rPr lang="en-US"/>
              <a:t>Interactive platform to write and execute codes in various programming languages (in this </a:t>
            </a:r>
            <a:r>
              <a:rPr lang="en-IN"/>
              <a:t>case Python</a:t>
            </a:r>
            <a:r>
              <a:rPr lang="en-IN" smtClean="0"/>
              <a:t>).</a:t>
            </a:r>
            <a:endParaRPr lang="en-US"/>
          </a:p>
        </p:txBody>
      </p:sp>
      <p:sp>
        <p:nvSpPr>
          <p:cNvPr id="9" name="TextBox 8"/>
          <p:cNvSpPr txBox="1"/>
          <p:nvPr/>
        </p:nvSpPr>
        <p:spPr>
          <a:xfrm>
            <a:off x="9968551" y="5740331"/>
            <a:ext cx="1423851" cy="241766"/>
          </a:xfrm>
          <a:prstGeom prst="rect">
            <a:avLst/>
          </a:prstGeom>
          <a:noFill/>
        </p:spPr>
        <p:txBody>
          <a:bodyPr wrap="square" rtlCol="0">
            <a:spAutoFit/>
          </a:bodyPr>
          <a:lstStyle/>
          <a:p>
            <a:r>
              <a:rPr lang="en-IN" sz="800" smtClean="0"/>
              <a:t>Image Source: Google Images</a:t>
            </a:r>
            <a:endParaRPr lang="en-IN" sz="80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0557" y="1832607"/>
            <a:ext cx="1448510" cy="161046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031" y="3480632"/>
            <a:ext cx="4793563" cy="2299660"/>
          </a:xfrm>
          <a:prstGeom prst="rect">
            <a:avLst/>
          </a:prstGeom>
        </p:spPr>
      </p:pic>
      <p:cxnSp>
        <p:nvCxnSpPr>
          <p:cNvPr id="11" name="Straight Connector 10"/>
          <p:cNvCxnSpPr/>
          <p:nvPr/>
        </p:nvCxnSpPr>
        <p:spPr>
          <a:xfrm>
            <a:off x="484779" y="9405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69270"/>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sp>
        <p:nvSpPr>
          <p:cNvPr id="16" name="TextBox 15"/>
          <p:cNvSpPr txBox="1"/>
          <p:nvPr/>
        </p:nvSpPr>
        <p:spPr>
          <a:xfrm>
            <a:off x="6126480" y="1807605"/>
            <a:ext cx="5799909" cy="230832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Most applicants’ income was less than Unit 400000 but a lot of their Credit Amount is more than Unit 400000 showing that they have applied for loans of amount greater than their Income.</a:t>
            </a:r>
          </a:p>
          <a:p>
            <a:endParaRPr lang="en-US" sz="1600" smtClean="0"/>
          </a:p>
          <a:p>
            <a:pPr marL="285750" indent="-285750">
              <a:buFont typeface="Arial" panose="020B0604020202020204" pitchFamily="34" charset="0"/>
              <a:buChar char="•"/>
            </a:pPr>
            <a:r>
              <a:rPr lang="en-US" sz="1600" smtClean="0"/>
              <a:t>Most applicants’ Annuity amount is less than Unit 50000 which is close to 10% of Income of most applicants.</a:t>
            </a:r>
          </a:p>
          <a:p>
            <a:endParaRPr lang="en-US" sz="1600" smtClean="0"/>
          </a:p>
          <a:p>
            <a:pPr marL="285750" indent="-285750">
              <a:buFont typeface="Arial" panose="020B0604020202020204" pitchFamily="34" charset="0"/>
              <a:buChar char="•"/>
            </a:pPr>
            <a:r>
              <a:rPr lang="en-US" sz="1600" smtClean="0"/>
              <a:t>The distribution of </a:t>
            </a:r>
            <a:r>
              <a:rPr lang="en-US" sz="1600" b="1" smtClean="0"/>
              <a:t>AMT_GOODS_PRICE </a:t>
            </a:r>
            <a:r>
              <a:rPr lang="en-US" sz="1600" smtClean="0"/>
              <a:t>closely follows the distribution of </a:t>
            </a:r>
            <a:r>
              <a:rPr lang="en-US" sz="1600" b="1" smtClean="0"/>
              <a:t>AMT_CREDIT</a:t>
            </a:r>
            <a:r>
              <a:rPr lang="en-US" sz="1600" smtClean="0"/>
              <a:t>.</a:t>
            </a:r>
            <a:endParaRPr lang="en-IN" sz="160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425" y="1807605"/>
            <a:ext cx="5616575" cy="4775168"/>
          </a:xfrm>
          <a:prstGeom prst="rect">
            <a:avLst/>
          </a:prstGeom>
          <a:ln>
            <a:solidFill>
              <a:schemeClr val="tx1"/>
            </a:solidFill>
          </a:ln>
        </p:spPr>
      </p:pic>
    </p:spTree>
    <p:extLst>
      <p:ext uri="{BB962C8B-B14F-4D97-AF65-F5344CB8AC3E}">
        <p14:creationId xmlns:p14="http://schemas.microsoft.com/office/powerpoint/2010/main" val="2742962228"/>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2090057" cy="369332"/>
          </a:xfrm>
          <a:prstGeom prst="rect">
            <a:avLst/>
          </a:prstGeom>
          <a:noFill/>
        </p:spPr>
        <p:txBody>
          <a:bodyPr wrap="square" rtlCol="0">
            <a:spAutoFit/>
          </a:bodyPr>
          <a:lstStyle/>
          <a:p>
            <a:r>
              <a:rPr lang="en-US" b="1" smtClean="0"/>
              <a:t>Univariate Analysis:</a:t>
            </a:r>
            <a:endParaRPr lang="en-IN" b="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804783"/>
            <a:ext cx="11175548" cy="3221349"/>
          </a:xfrm>
          <a:prstGeom prst="rect">
            <a:avLst/>
          </a:prstGeom>
          <a:ln>
            <a:solidFill>
              <a:schemeClr val="tx1"/>
            </a:solidFill>
          </a:ln>
        </p:spPr>
      </p:pic>
      <p:sp>
        <p:nvSpPr>
          <p:cNvPr id="7" name="TextBox 6"/>
          <p:cNvSpPr txBox="1"/>
          <p:nvPr/>
        </p:nvSpPr>
        <p:spPr>
          <a:xfrm>
            <a:off x="479425" y="5329646"/>
            <a:ext cx="11175548" cy="1200329"/>
          </a:xfrm>
          <a:prstGeom prst="rect">
            <a:avLst/>
          </a:prstGeom>
          <a:noFill/>
        </p:spPr>
        <p:txBody>
          <a:bodyPr wrap="square" rtlCol="0">
            <a:spAutoFit/>
          </a:bodyPr>
          <a:lstStyle/>
          <a:p>
            <a:pPr marL="285750" indent="-285750">
              <a:buFont typeface="Arial" panose="020B0604020202020204" pitchFamily="34" charset="0"/>
              <a:buChar char="•"/>
            </a:pPr>
            <a:r>
              <a:rPr lang="en-US" smtClean="0"/>
              <a:t>We can observe that </a:t>
            </a:r>
            <a:r>
              <a:rPr lang="en-US" b="1" smtClean="0"/>
              <a:t>AGE</a:t>
            </a:r>
            <a:r>
              <a:rPr lang="en-US" smtClean="0"/>
              <a:t> column somewhat follows a normal distribution and most applicants are between age 27 and 65 i.e. most were in the working age group.</a:t>
            </a:r>
          </a:p>
          <a:p>
            <a:endParaRPr lang="en-US" smtClean="0"/>
          </a:p>
          <a:p>
            <a:pPr marL="285750" indent="-285750">
              <a:buFont typeface="Arial" panose="020B0604020202020204" pitchFamily="34" charset="0"/>
              <a:buChar char="•"/>
            </a:pPr>
            <a:r>
              <a:rPr lang="en-US" smtClean="0"/>
              <a:t>Also, most applicants had less than 8 years of work experience.</a:t>
            </a:r>
            <a:endParaRPr lang="en-IN"/>
          </a:p>
        </p:txBody>
      </p:sp>
    </p:spTree>
    <p:extLst>
      <p:ext uri="{BB962C8B-B14F-4D97-AF65-F5344CB8AC3E}">
        <p14:creationId xmlns:p14="http://schemas.microsoft.com/office/powerpoint/2010/main" val="896278097"/>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3224347" cy="369332"/>
          </a:xfrm>
          <a:prstGeom prst="rect">
            <a:avLst/>
          </a:prstGeom>
          <a:noFill/>
        </p:spPr>
        <p:txBody>
          <a:bodyPr wrap="square" rtlCol="0">
            <a:spAutoFit/>
          </a:bodyPr>
          <a:lstStyle/>
          <a:p>
            <a:r>
              <a:rPr lang="en-US" b="1" smtClean="0"/>
              <a:t>Segmented Univariate Analysis:</a:t>
            </a:r>
            <a:endParaRPr lang="en-IN" b="1"/>
          </a:p>
        </p:txBody>
      </p:sp>
      <p:sp>
        <p:nvSpPr>
          <p:cNvPr id="16" name="TextBox 15"/>
          <p:cNvSpPr txBox="1"/>
          <p:nvPr/>
        </p:nvSpPr>
        <p:spPr>
          <a:xfrm>
            <a:off x="7678870" y="1807604"/>
            <a:ext cx="4247519" cy="2554545"/>
          </a:xfrm>
          <a:prstGeom prst="rect">
            <a:avLst/>
          </a:prstGeom>
          <a:noFill/>
        </p:spPr>
        <p:txBody>
          <a:bodyPr wrap="square" rtlCol="0">
            <a:spAutoFit/>
          </a:bodyPr>
          <a:lstStyle/>
          <a:p>
            <a:pPr marL="285750" indent="-285750">
              <a:buFont typeface="Arial" panose="020B0604020202020204" pitchFamily="34" charset="0"/>
              <a:buChar char="•"/>
            </a:pPr>
            <a:r>
              <a:rPr lang="en-US" sz="1600" smtClean="0"/>
              <a:t>The first two plot shows relation between </a:t>
            </a:r>
            <a:r>
              <a:rPr lang="en-US" sz="1600" b="1" smtClean="0"/>
              <a:t>AMT_INCOME_TOTAL </a:t>
            </a:r>
            <a:r>
              <a:rPr lang="en-US" sz="1600" smtClean="0"/>
              <a:t>- </a:t>
            </a:r>
            <a:r>
              <a:rPr lang="en-US" sz="1600" b="1" smtClean="0"/>
              <a:t>AMT_CREDIT</a:t>
            </a:r>
            <a:r>
              <a:rPr lang="en-US" sz="1600" smtClean="0"/>
              <a:t> and </a:t>
            </a:r>
            <a:r>
              <a:rPr lang="en-US" sz="1600" b="1" smtClean="0"/>
              <a:t>AMT_INCOME_TOTAL</a:t>
            </a:r>
            <a:r>
              <a:rPr lang="en-US" sz="1600" smtClean="0"/>
              <a:t> - </a:t>
            </a:r>
            <a:r>
              <a:rPr lang="en-US" sz="1600" b="1" smtClean="0"/>
              <a:t>AMT_ANNUITY </a:t>
            </a:r>
            <a:r>
              <a:rPr lang="en-US" sz="1600" smtClean="0"/>
              <a:t>with segmented </a:t>
            </a:r>
            <a:r>
              <a:rPr lang="en-US" sz="1600" b="1" smtClean="0"/>
              <a:t>NAME_EDUCATION_TYPE</a:t>
            </a:r>
            <a:r>
              <a:rPr lang="en-US" sz="1600" smtClean="0"/>
              <a:t>. We can observe that applicants with </a:t>
            </a:r>
            <a:r>
              <a:rPr lang="en-US" sz="1600" b="1" smtClean="0"/>
              <a:t>higher income </a:t>
            </a:r>
            <a:r>
              <a:rPr lang="en-US" sz="1600" smtClean="0"/>
              <a:t>and </a:t>
            </a:r>
            <a:r>
              <a:rPr lang="en-US" sz="1600" b="1" smtClean="0"/>
              <a:t>higher loan credit </a:t>
            </a:r>
            <a:r>
              <a:rPr lang="en-US" sz="1600" smtClean="0"/>
              <a:t>as well as </a:t>
            </a:r>
            <a:r>
              <a:rPr lang="en-US" sz="1600" b="1" smtClean="0"/>
              <a:t>higher income </a:t>
            </a:r>
            <a:r>
              <a:rPr lang="en-US" sz="1600" smtClean="0"/>
              <a:t>and </a:t>
            </a:r>
            <a:r>
              <a:rPr lang="en-US" sz="1600" b="1" smtClean="0"/>
              <a:t>higher loan annuity </a:t>
            </a:r>
            <a:r>
              <a:rPr lang="en-US" sz="1600" smtClean="0"/>
              <a:t>have </a:t>
            </a:r>
            <a:r>
              <a:rPr lang="en-US" sz="1600" b="1" smtClean="0"/>
              <a:t>Higher Education</a:t>
            </a:r>
            <a:r>
              <a:rPr lang="en-US" sz="1600" smtClean="0"/>
              <a:t>. Also blue points are more prominent as most applicants had </a:t>
            </a:r>
            <a:r>
              <a:rPr lang="en-US" sz="1600" b="1" smtClean="0"/>
              <a:t>Secondary Education</a:t>
            </a:r>
            <a:r>
              <a:rPr lang="en-US" sz="1600" smtClean="0"/>
              <a:t>.</a:t>
            </a:r>
            <a:endParaRPr lang="en-IN" sz="160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49815"/>
          <a:stretch/>
        </p:blipFill>
        <p:spPr>
          <a:xfrm>
            <a:off x="479424" y="1807604"/>
            <a:ext cx="7127875" cy="4780728"/>
          </a:xfrm>
          <a:prstGeom prst="rect">
            <a:avLst/>
          </a:prstGeom>
          <a:ln>
            <a:solidFill>
              <a:schemeClr val="tx1"/>
            </a:solidFill>
          </a:ln>
        </p:spPr>
      </p:pic>
      <p:sp>
        <p:nvSpPr>
          <p:cNvPr id="9" name="TextBox 8"/>
          <p:cNvSpPr txBox="1"/>
          <p:nvPr/>
        </p:nvSpPr>
        <p:spPr>
          <a:xfrm>
            <a:off x="7678870" y="4341661"/>
            <a:ext cx="4247519" cy="2062103"/>
          </a:xfrm>
          <a:prstGeom prst="rect">
            <a:avLst/>
          </a:prstGeom>
          <a:noFill/>
        </p:spPr>
        <p:txBody>
          <a:bodyPr wrap="square" rtlCol="0">
            <a:spAutoFit/>
          </a:bodyPr>
          <a:lstStyle/>
          <a:p>
            <a:pPr marL="285750" indent="-285750">
              <a:buFont typeface="Arial" panose="020B0604020202020204" pitchFamily="34" charset="0"/>
              <a:buChar char="•"/>
            </a:pPr>
            <a:r>
              <a:rPr lang="en-US" sz="1600" smtClean="0"/>
              <a:t>The last two plot shows relation between </a:t>
            </a:r>
            <a:r>
              <a:rPr lang="en-US" sz="1600" b="1" smtClean="0"/>
              <a:t>AMT_INCOME_TOTAL </a:t>
            </a:r>
            <a:r>
              <a:rPr lang="en-US" sz="1600" smtClean="0"/>
              <a:t>- </a:t>
            </a:r>
            <a:r>
              <a:rPr lang="en-US" sz="1600" b="1" smtClean="0"/>
              <a:t>AMT_CREDIT</a:t>
            </a:r>
            <a:r>
              <a:rPr lang="en-US" sz="1600" smtClean="0"/>
              <a:t> and </a:t>
            </a:r>
            <a:r>
              <a:rPr lang="en-US" sz="1600" b="1" smtClean="0"/>
              <a:t>AMT_INCOME_TOTAL</a:t>
            </a:r>
            <a:r>
              <a:rPr lang="en-US" sz="1600" smtClean="0"/>
              <a:t> - </a:t>
            </a:r>
            <a:r>
              <a:rPr lang="en-US" sz="1600" b="1" smtClean="0"/>
              <a:t>AMT_ANNUITY </a:t>
            </a:r>
            <a:r>
              <a:rPr lang="en-US" sz="1600" smtClean="0"/>
              <a:t>with segmented </a:t>
            </a:r>
            <a:r>
              <a:rPr lang="en-US" sz="1600" b="1" smtClean="0"/>
              <a:t>NAME_INCOME_TYPE</a:t>
            </a:r>
            <a:r>
              <a:rPr lang="en-US" sz="1600" smtClean="0"/>
              <a:t>. We can observe that applicants with </a:t>
            </a:r>
            <a:r>
              <a:rPr lang="en-US" sz="1600" b="1" smtClean="0"/>
              <a:t>higher income </a:t>
            </a:r>
            <a:r>
              <a:rPr lang="en-US" sz="1600" smtClean="0"/>
              <a:t>and </a:t>
            </a:r>
            <a:r>
              <a:rPr lang="en-US" sz="1600" b="1" smtClean="0"/>
              <a:t>higher loan credit </a:t>
            </a:r>
            <a:r>
              <a:rPr lang="en-US" sz="1600" smtClean="0"/>
              <a:t>as well as </a:t>
            </a:r>
            <a:r>
              <a:rPr lang="en-US" sz="1600" b="1" smtClean="0"/>
              <a:t>higher income </a:t>
            </a:r>
            <a:r>
              <a:rPr lang="en-US" sz="1600" smtClean="0"/>
              <a:t>and </a:t>
            </a:r>
            <a:r>
              <a:rPr lang="en-US" sz="1600" b="1" smtClean="0"/>
              <a:t>higher loan annuity </a:t>
            </a:r>
            <a:r>
              <a:rPr lang="en-US" sz="1600" smtClean="0"/>
              <a:t>have mostly </a:t>
            </a:r>
            <a:r>
              <a:rPr lang="en-US" sz="1600" b="1" smtClean="0"/>
              <a:t>Commercial </a:t>
            </a:r>
            <a:r>
              <a:rPr lang="en-US" sz="1600" b="1" smtClean="0"/>
              <a:t>associate </a:t>
            </a:r>
            <a:r>
              <a:rPr lang="en-US" sz="1600" smtClean="0"/>
              <a:t>type </a:t>
            </a:r>
            <a:r>
              <a:rPr lang="en-US" sz="1600" smtClean="0"/>
              <a:t>income.</a:t>
            </a:r>
            <a:endParaRPr lang="en-IN" sz="1600"/>
          </a:p>
        </p:txBody>
      </p:sp>
    </p:spTree>
    <p:extLst>
      <p:ext uri="{BB962C8B-B14F-4D97-AF65-F5344CB8AC3E}">
        <p14:creationId xmlns:p14="http://schemas.microsoft.com/office/powerpoint/2010/main" val="369823330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3224347" cy="369332"/>
          </a:xfrm>
          <a:prstGeom prst="rect">
            <a:avLst/>
          </a:prstGeom>
          <a:noFill/>
        </p:spPr>
        <p:txBody>
          <a:bodyPr wrap="square" rtlCol="0">
            <a:spAutoFit/>
          </a:bodyPr>
          <a:lstStyle/>
          <a:p>
            <a:r>
              <a:rPr lang="en-US" b="1" smtClean="0"/>
              <a:t>Segmented Univariate Analysis:</a:t>
            </a:r>
            <a:endParaRPr lang="en-IN" b="1"/>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50217" b="-611"/>
          <a:stretch/>
        </p:blipFill>
        <p:spPr>
          <a:xfrm>
            <a:off x="479425" y="1807604"/>
            <a:ext cx="7127875" cy="4800600"/>
          </a:xfrm>
          <a:prstGeom prst="rect">
            <a:avLst/>
          </a:prstGeom>
          <a:ln>
            <a:solidFill>
              <a:schemeClr val="tx1"/>
            </a:solidFill>
          </a:ln>
        </p:spPr>
      </p:pic>
      <p:sp>
        <p:nvSpPr>
          <p:cNvPr id="9" name="TextBox 8"/>
          <p:cNvSpPr txBox="1"/>
          <p:nvPr/>
        </p:nvSpPr>
        <p:spPr>
          <a:xfrm>
            <a:off x="7607300" y="1703100"/>
            <a:ext cx="4319089" cy="2308324"/>
          </a:xfrm>
          <a:prstGeom prst="rect">
            <a:avLst/>
          </a:prstGeom>
          <a:noFill/>
        </p:spPr>
        <p:txBody>
          <a:bodyPr wrap="square" rtlCol="0">
            <a:spAutoFit/>
          </a:bodyPr>
          <a:lstStyle/>
          <a:p>
            <a:pPr marL="285750" indent="-285750">
              <a:buFont typeface="Arial" panose="020B0604020202020204" pitchFamily="34" charset="0"/>
              <a:buChar char="•"/>
            </a:pPr>
            <a:r>
              <a:rPr lang="en-US" sz="1600" smtClean="0"/>
              <a:t>The first two plot shows relation between </a:t>
            </a:r>
            <a:r>
              <a:rPr lang="en-US" sz="1600" b="1" smtClean="0"/>
              <a:t>AMT_INCOME_TOTAL </a:t>
            </a:r>
            <a:r>
              <a:rPr lang="en-US" sz="1600" smtClean="0"/>
              <a:t>- </a:t>
            </a:r>
            <a:r>
              <a:rPr lang="en-US" sz="1600" b="1" smtClean="0"/>
              <a:t>AMT_CREDIT</a:t>
            </a:r>
            <a:r>
              <a:rPr lang="en-US" sz="1600" smtClean="0"/>
              <a:t> and </a:t>
            </a:r>
            <a:r>
              <a:rPr lang="en-US" sz="1600" b="1" smtClean="0"/>
              <a:t>AMT_INCOME_TOTAL</a:t>
            </a:r>
            <a:r>
              <a:rPr lang="en-US" sz="1600" smtClean="0"/>
              <a:t> - </a:t>
            </a:r>
            <a:r>
              <a:rPr lang="en-US" sz="1600" b="1" smtClean="0"/>
              <a:t>AMT_ANNUITY </a:t>
            </a:r>
            <a:r>
              <a:rPr lang="en-US" sz="1600" smtClean="0"/>
              <a:t>with segmented </a:t>
            </a:r>
            <a:r>
              <a:rPr lang="en-US" sz="1600" b="1" smtClean="0"/>
              <a:t>NAME_FAMILY_STATUS</a:t>
            </a:r>
            <a:r>
              <a:rPr lang="en-US" sz="1600" smtClean="0"/>
              <a:t>. We can observe that orange points are more prominent as most of the </a:t>
            </a:r>
            <a:r>
              <a:rPr lang="en-US" sz="1600" smtClean="0"/>
              <a:t>applicants </a:t>
            </a:r>
            <a:r>
              <a:rPr lang="en-US" sz="1600" smtClean="0"/>
              <a:t>were </a:t>
            </a:r>
            <a:r>
              <a:rPr lang="en-US" sz="1600" b="1" smtClean="0"/>
              <a:t>Married</a:t>
            </a:r>
            <a:r>
              <a:rPr lang="en-US" sz="1600"/>
              <a:t> </a:t>
            </a:r>
            <a:r>
              <a:rPr lang="en-US" sz="1600" smtClean="0"/>
              <a:t>but we can not observe any relation between income amount, credit amount and annuity amount with segmented family status.</a:t>
            </a:r>
            <a:endParaRPr lang="en-IN" sz="1600"/>
          </a:p>
        </p:txBody>
      </p:sp>
      <p:sp>
        <p:nvSpPr>
          <p:cNvPr id="10" name="TextBox 9"/>
          <p:cNvSpPr txBox="1"/>
          <p:nvPr/>
        </p:nvSpPr>
        <p:spPr>
          <a:xfrm>
            <a:off x="7607300" y="4000025"/>
            <a:ext cx="4319089" cy="2062103"/>
          </a:xfrm>
          <a:prstGeom prst="rect">
            <a:avLst/>
          </a:prstGeom>
          <a:noFill/>
        </p:spPr>
        <p:txBody>
          <a:bodyPr wrap="square" rtlCol="0">
            <a:spAutoFit/>
          </a:bodyPr>
          <a:lstStyle/>
          <a:p>
            <a:pPr marL="285750" indent="-285750">
              <a:buFont typeface="Arial" panose="020B0604020202020204" pitchFamily="34" charset="0"/>
              <a:buChar char="•"/>
            </a:pPr>
            <a:r>
              <a:rPr lang="en-US" sz="1600" smtClean="0"/>
              <a:t>The last two plot shows relation between </a:t>
            </a:r>
            <a:r>
              <a:rPr lang="en-US" sz="1600" b="1" smtClean="0"/>
              <a:t>AMT_INCOME_TOTAL </a:t>
            </a:r>
            <a:r>
              <a:rPr lang="en-US" sz="1600" smtClean="0"/>
              <a:t>- </a:t>
            </a:r>
            <a:r>
              <a:rPr lang="en-US" sz="1600" b="1" smtClean="0"/>
              <a:t>AMT_CREDIT</a:t>
            </a:r>
            <a:r>
              <a:rPr lang="en-US" sz="1600" smtClean="0"/>
              <a:t> and </a:t>
            </a:r>
            <a:r>
              <a:rPr lang="en-US" sz="1600" b="1" smtClean="0"/>
              <a:t>AMT_INCOME_TOTAL</a:t>
            </a:r>
            <a:r>
              <a:rPr lang="en-US" sz="1600" smtClean="0"/>
              <a:t> - </a:t>
            </a:r>
            <a:r>
              <a:rPr lang="en-US" sz="1600" b="1" smtClean="0"/>
              <a:t>AMT_ANNUITY </a:t>
            </a:r>
            <a:r>
              <a:rPr lang="en-US" sz="1600" smtClean="0"/>
              <a:t>with segmented </a:t>
            </a:r>
            <a:r>
              <a:rPr lang="en-US" sz="1600" b="1" smtClean="0"/>
              <a:t>CODE_GENDER</a:t>
            </a:r>
            <a:r>
              <a:rPr lang="en-US" sz="1600" smtClean="0"/>
              <a:t>. We can observe that blue points are more prominent towards right and upper side that shows Male have mostly higher income, higher credit amount and higher annuity amount.</a:t>
            </a:r>
            <a:endParaRPr lang="en-IN" sz="1600"/>
          </a:p>
        </p:txBody>
      </p:sp>
    </p:spTree>
    <p:extLst>
      <p:ext uri="{BB962C8B-B14F-4D97-AF65-F5344CB8AC3E}">
        <p14:creationId xmlns:p14="http://schemas.microsoft.com/office/powerpoint/2010/main" val="2584734183"/>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44440"/>
            <a:ext cx="3321720" cy="380486"/>
          </a:xfrm>
          <a:prstGeom prst="rect">
            <a:avLst/>
          </a:prstGeom>
          <a:noFill/>
        </p:spPr>
        <p:txBody>
          <a:bodyPr wrap="square" rtlCol="0">
            <a:spAutoFit/>
          </a:bodyPr>
          <a:lstStyle/>
          <a:p>
            <a:r>
              <a:rPr lang="en-US" b="1" smtClean="0"/>
              <a:t>Bivariate Analysis:</a:t>
            </a:r>
            <a:endParaRPr lang="en-IN"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786826"/>
            <a:ext cx="11175547" cy="3281974"/>
          </a:xfrm>
          <a:prstGeom prst="rect">
            <a:avLst/>
          </a:prstGeom>
          <a:ln>
            <a:solidFill>
              <a:schemeClr val="tx1"/>
            </a:solidFill>
          </a:ln>
        </p:spPr>
      </p:pic>
      <p:sp>
        <p:nvSpPr>
          <p:cNvPr id="16" name="TextBox 15"/>
          <p:cNvSpPr txBox="1"/>
          <p:nvPr/>
        </p:nvSpPr>
        <p:spPr>
          <a:xfrm>
            <a:off x="479427" y="5167691"/>
            <a:ext cx="11446962" cy="584775"/>
          </a:xfrm>
          <a:prstGeom prst="rect">
            <a:avLst/>
          </a:prstGeom>
          <a:noFill/>
        </p:spPr>
        <p:txBody>
          <a:bodyPr wrap="square" rtlCol="0">
            <a:spAutoFit/>
          </a:bodyPr>
          <a:lstStyle/>
          <a:p>
            <a:pPr marL="285750" indent="-285750">
              <a:buFont typeface="Arial" panose="020B0604020202020204" pitchFamily="34" charset="0"/>
              <a:buChar char="•"/>
            </a:pPr>
            <a:r>
              <a:rPr lang="en-US" sz="1600" smtClean="0"/>
              <a:t>We can observe that most clients applied for Loans during </a:t>
            </a:r>
            <a:r>
              <a:rPr lang="en-US" sz="1600" b="1" smtClean="0"/>
              <a:t>Weekdays </a:t>
            </a:r>
            <a:r>
              <a:rPr lang="en-US" sz="1600" smtClean="0"/>
              <a:t>and between </a:t>
            </a:r>
            <a:r>
              <a:rPr lang="en-US" sz="1600" b="1" smtClean="0"/>
              <a:t>9 A.M </a:t>
            </a:r>
            <a:r>
              <a:rPr lang="en-US" sz="1600" smtClean="0"/>
              <a:t>and </a:t>
            </a:r>
            <a:r>
              <a:rPr lang="en-US" sz="1600" b="1" smtClean="0"/>
              <a:t>4 P.M</a:t>
            </a:r>
            <a:r>
              <a:rPr lang="en-US" sz="1600" smtClean="0"/>
              <a:t>. But there are also very few clients who applied for Loans late at night as well.</a:t>
            </a:r>
          </a:p>
        </p:txBody>
      </p:sp>
    </p:spTree>
    <p:extLst>
      <p:ext uri="{BB962C8B-B14F-4D97-AF65-F5344CB8AC3E}">
        <p14:creationId xmlns:p14="http://schemas.microsoft.com/office/powerpoint/2010/main" val="604360781"/>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660340"/>
            <a:ext cx="3321720" cy="380486"/>
          </a:xfrm>
          <a:prstGeom prst="rect">
            <a:avLst/>
          </a:prstGeom>
          <a:noFill/>
        </p:spPr>
        <p:txBody>
          <a:bodyPr wrap="square" rtlCol="0">
            <a:spAutoFit/>
          </a:bodyPr>
          <a:lstStyle/>
          <a:p>
            <a:r>
              <a:rPr lang="en-US" b="1" smtClean="0"/>
              <a:t>Bivariate Analysis:</a:t>
            </a:r>
            <a:endParaRPr lang="en-IN"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6" y="2029672"/>
            <a:ext cx="7903482" cy="3075030"/>
          </a:xfrm>
          <a:prstGeom prst="rect">
            <a:avLst/>
          </a:prstGeom>
          <a:ln>
            <a:solidFill>
              <a:schemeClr val="tx1"/>
            </a:solidFill>
          </a:ln>
        </p:spPr>
      </p:pic>
      <p:sp>
        <p:nvSpPr>
          <p:cNvPr id="16" name="TextBox 15"/>
          <p:cNvSpPr txBox="1"/>
          <p:nvPr/>
        </p:nvSpPr>
        <p:spPr>
          <a:xfrm>
            <a:off x="8382909" y="1675191"/>
            <a:ext cx="3543479" cy="4770537"/>
          </a:xfrm>
          <a:prstGeom prst="rect">
            <a:avLst/>
          </a:prstGeom>
          <a:noFill/>
        </p:spPr>
        <p:txBody>
          <a:bodyPr wrap="square" rtlCol="0">
            <a:spAutoFit/>
          </a:bodyPr>
          <a:lstStyle/>
          <a:p>
            <a:pPr marL="285750" indent="-285750">
              <a:buFont typeface="Arial" panose="020B0604020202020204" pitchFamily="34" charset="0"/>
              <a:buChar char="•"/>
            </a:pPr>
            <a:r>
              <a:rPr lang="en-US" sz="1600"/>
              <a:t>For columns with two unique values, we can observe that for both </a:t>
            </a:r>
            <a:r>
              <a:rPr lang="en-US" sz="1600" b="1"/>
              <a:t>0</a:t>
            </a:r>
            <a:r>
              <a:rPr lang="en-US" sz="1600"/>
              <a:t> and </a:t>
            </a:r>
            <a:r>
              <a:rPr lang="en-US" sz="1600" b="1"/>
              <a:t>1 </a:t>
            </a:r>
            <a:r>
              <a:rPr lang="en-US" sz="1600"/>
              <a:t>of </a:t>
            </a:r>
            <a:r>
              <a:rPr lang="en-US" sz="1600" b="1"/>
              <a:t>TARGET </a:t>
            </a:r>
            <a:r>
              <a:rPr lang="en-US" sz="1600" b="1" smtClean="0"/>
              <a:t>:</a:t>
            </a:r>
          </a:p>
          <a:p>
            <a:pPr marL="742950" lvl="1" indent="-285750">
              <a:buFont typeface="Arial" panose="020B0604020202020204" pitchFamily="34" charset="0"/>
              <a:buChar char="•"/>
            </a:pPr>
            <a:r>
              <a:rPr lang="en-US" sz="1600"/>
              <a:t>M</a:t>
            </a:r>
            <a:r>
              <a:rPr lang="en-US" sz="1600" smtClean="0"/>
              <a:t>ost Contract types are </a:t>
            </a:r>
            <a:r>
              <a:rPr lang="en-US" sz="1600" b="1" smtClean="0"/>
              <a:t>Cash loans</a:t>
            </a:r>
          </a:p>
          <a:p>
            <a:pPr marL="742950" lvl="1" indent="-285750">
              <a:buFont typeface="Arial" panose="020B0604020202020204" pitchFamily="34" charset="0"/>
              <a:buChar char="•"/>
            </a:pPr>
            <a:r>
              <a:rPr lang="en-US" sz="1600"/>
              <a:t>M</a:t>
            </a:r>
            <a:r>
              <a:rPr lang="en-US" sz="1600" smtClean="0"/>
              <a:t>ost applicants are </a:t>
            </a:r>
            <a:r>
              <a:rPr lang="en-US" sz="1600" b="1" smtClean="0"/>
              <a:t>Female</a:t>
            </a:r>
          </a:p>
          <a:p>
            <a:pPr marL="742950" lvl="1" indent="-285750">
              <a:buFont typeface="Arial" panose="020B0604020202020204" pitchFamily="34" charset="0"/>
              <a:buChar char="•"/>
            </a:pPr>
            <a:r>
              <a:rPr lang="en-US" sz="1600"/>
              <a:t>M</a:t>
            </a:r>
            <a:r>
              <a:rPr lang="en-US" sz="1600" smtClean="0"/>
              <a:t>ost applicants don’t posses own </a:t>
            </a:r>
            <a:r>
              <a:rPr lang="en-US" sz="1600" b="1" smtClean="0"/>
              <a:t>car </a:t>
            </a:r>
            <a:r>
              <a:rPr lang="en-US" sz="1600" smtClean="0"/>
              <a:t>but have own </a:t>
            </a:r>
            <a:r>
              <a:rPr lang="en-US" sz="1600" b="1" smtClean="0"/>
              <a:t>property </a:t>
            </a:r>
          </a:p>
          <a:p>
            <a:pPr marL="742950" lvl="1" indent="-285750">
              <a:buFont typeface="Arial" panose="020B0604020202020204" pitchFamily="34" charset="0"/>
              <a:buChar char="•"/>
            </a:pPr>
            <a:r>
              <a:rPr lang="en-US" sz="1600" smtClean="0"/>
              <a:t>All applicants provided their </a:t>
            </a:r>
            <a:r>
              <a:rPr lang="en-US" sz="1600" b="1" smtClean="0"/>
              <a:t>mobile phone number</a:t>
            </a:r>
          </a:p>
          <a:p>
            <a:pPr marL="742950" lvl="1" indent="-285750">
              <a:buFont typeface="Arial" panose="020B0604020202020204" pitchFamily="34" charset="0"/>
              <a:buChar char="•"/>
            </a:pPr>
            <a:r>
              <a:rPr lang="en-US" sz="1600" smtClean="0"/>
              <a:t>Most applicants provided their </a:t>
            </a:r>
            <a:r>
              <a:rPr lang="en-US" sz="1600" b="1" smtClean="0"/>
              <a:t>work phone number </a:t>
            </a:r>
            <a:r>
              <a:rPr lang="en-US" sz="1600" smtClean="0"/>
              <a:t>but didn’t provide their </a:t>
            </a:r>
            <a:r>
              <a:rPr lang="en-US" sz="1600" b="1" smtClean="0"/>
              <a:t>home phone </a:t>
            </a:r>
            <a:r>
              <a:rPr lang="en-US" sz="1600" b="1"/>
              <a:t>number</a:t>
            </a:r>
            <a:endParaRPr lang="en-US" sz="1600" b="1" smtClean="0"/>
          </a:p>
          <a:p>
            <a:pPr marL="742950" lvl="1" indent="-285750">
              <a:buFont typeface="Arial" panose="020B0604020202020204" pitchFamily="34" charset="0"/>
              <a:buChar char="•"/>
            </a:pPr>
            <a:r>
              <a:rPr lang="en-US" sz="1600" smtClean="0"/>
              <a:t>Most applicants phone number was </a:t>
            </a:r>
            <a:r>
              <a:rPr lang="en-US" sz="1600" b="1" smtClean="0"/>
              <a:t>reachable</a:t>
            </a:r>
          </a:p>
          <a:p>
            <a:pPr marL="742950" lvl="1" indent="-285750">
              <a:buFont typeface="Arial" panose="020B0604020202020204" pitchFamily="34" charset="0"/>
              <a:buChar char="•"/>
            </a:pPr>
            <a:r>
              <a:rPr lang="en-US" sz="1600" smtClean="0"/>
              <a:t>Most applicants didn’t provide their </a:t>
            </a:r>
            <a:r>
              <a:rPr lang="en-US" sz="1600" b="1" smtClean="0"/>
              <a:t>Email ID</a:t>
            </a:r>
            <a:endParaRPr lang="en-IN" sz="1600"/>
          </a:p>
        </p:txBody>
      </p:sp>
    </p:spTree>
    <p:extLst>
      <p:ext uri="{BB962C8B-B14F-4D97-AF65-F5344CB8AC3E}">
        <p14:creationId xmlns:p14="http://schemas.microsoft.com/office/powerpoint/2010/main" val="1465976480"/>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3224347" cy="369332"/>
          </a:xfrm>
          <a:prstGeom prst="rect">
            <a:avLst/>
          </a:prstGeom>
          <a:noFill/>
        </p:spPr>
        <p:txBody>
          <a:bodyPr wrap="square" rtlCol="0">
            <a:spAutoFit/>
          </a:bodyPr>
          <a:lstStyle/>
          <a:p>
            <a:r>
              <a:rPr lang="en-US" b="1" smtClean="0"/>
              <a:t>Bivariate Analysis:</a:t>
            </a:r>
            <a:endParaRPr lang="en-IN" b="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848807"/>
            <a:ext cx="10058400" cy="3303262"/>
          </a:xfrm>
          <a:prstGeom prst="rect">
            <a:avLst/>
          </a:prstGeom>
          <a:ln>
            <a:solidFill>
              <a:schemeClr val="tx1"/>
            </a:solidFill>
          </a:ln>
        </p:spPr>
      </p:pic>
      <p:sp>
        <p:nvSpPr>
          <p:cNvPr id="9" name="TextBox 8"/>
          <p:cNvSpPr txBox="1"/>
          <p:nvPr/>
        </p:nvSpPr>
        <p:spPr>
          <a:xfrm>
            <a:off x="392341" y="5348014"/>
            <a:ext cx="11262632" cy="1077218"/>
          </a:xfrm>
          <a:prstGeom prst="rect">
            <a:avLst/>
          </a:prstGeom>
          <a:noFill/>
        </p:spPr>
        <p:txBody>
          <a:bodyPr wrap="square" rtlCol="0">
            <a:spAutoFit/>
          </a:bodyPr>
          <a:lstStyle/>
          <a:p>
            <a:pPr marL="285750" indent="-285750">
              <a:buFont typeface="Arial" panose="020B0604020202020204" pitchFamily="34" charset="0"/>
              <a:buChar char="•"/>
            </a:pPr>
            <a:r>
              <a:rPr lang="en-US" sz="1600" smtClean="0"/>
              <a:t>We can observe that for all the plot i.e. </a:t>
            </a:r>
            <a:r>
              <a:rPr lang="en-US" sz="1600" b="1" smtClean="0"/>
              <a:t>AMT_INCOME_TOTAL</a:t>
            </a:r>
            <a:r>
              <a:rPr lang="en-US" sz="1600" smtClean="0"/>
              <a:t>, </a:t>
            </a:r>
            <a:r>
              <a:rPr lang="en-US" sz="1600" b="1" smtClean="0"/>
              <a:t>AMT_CREDIT</a:t>
            </a:r>
            <a:r>
              <a:rPr lang="en-US" sz="1600"/>
              <a:t>,</a:t>
            </a:r>
            <a:r>
              <a:rPr lang="en-US" sz="1600" smtClean="0"/>
              <a:t> </a:t>
            </a:r>
            <a:r>
              <a:rPr lang="en-US" sz="1600" b="1" smtClean="0"/>
              <a:t>AMT_ANNUITY,</a:t>
            </a:r>
            <a:r>
              <a:rPr lang="en-US" sz="1600" smtClean="0"/>
              <a:t> </a:t>
            </a:r>
            <a:r>
              <a:rPr lang="en-US" sz="1600" b="1" smtClean="0"/>
              <a:t>AMT_GOODS_PRICE</a:t>
            </a:r>
            <a:r>
              <a:rPr lang="en-US" sz="1600" smtClean="0"/>
              <a:t>, </a:t>
            </a:r>
            <a:r>
              <a:rPr lang="en-US" sz="1600" b="1" smtClean="0"/>
              <a:t>TARGET </a:t>
            </a:r>
            <a:r>
              <a:rPr lang="en-US" sz="1600" smtClean="0"/>
              <a:t>value of </a:t>
            </a:r>
            <a:r>
              <a:rPr lang="en-US" sz="1600" b="1" smtClean="0"/>
              <a:t>0 </a:t>
            </a:r>
            <a:r>
              <a:rPr lang="en-US" sz="1600" smtClean="0"/>
              <a:t>has higher datapoint than </a:t>
            </a:r>
            <a:r>
              <a:rPr lang="en-US" sz="1600" b="1" smtClean="0"/>
              <a:t>TARGET </a:t>
            </a:r>
            <a:r>
              <a:rPr lang="en-US" sz="1600" smtClean="0"/>
              <a:t>value of </a:t>
            </a:r>
            <a:r>
              <a:rPr lang="en-US" sz="1600" b="1" smtClean="0"/>
              <a:t>1 </a:t>
            </a:r>
            <a:r>
              <a:rPr lang="en-US" sz="1600" smtClean="0"/>
              <a:t>i.e. applicants with comparatively higher income, credit amount and annuity amount did not have any difficulty in paying their annuity amount in time as compared to applicants who faced difficulty in paying their annuity amount in time.</a:t>
            </a:r>
            <a:endParaRPr lang="en-IN" sz="1600"/>
          </a:p>
        </p:txBody>
      </p:sp>
    </p:spTree>
    <p:extLst>
      <p:ext uri="{BB962C8B-B14F-4D97-AF65-F5344CB8AC3E}">
        <p14:creationId xmlns:p14="http://schemas.microsoft.com/office/powerpoint/2010/main" val="1057616"/>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3224347" cy="369332"/>
          </a:xfrm>
          <a:prstGeom prst="rect">
            <a:avLst/>
          </a:prstGeom>
          <a:noFill/>
        </p:spPr>
        <p:txBody>
          <a:bodyPr wrap="square" rtlCol="0">
            <a:spAutoFit/>
          </a:bodyPr>
          <a:lstStyle/>
          <a:p>
            <a:r>
              <a:rPr lang="en-US" b="1" smtClean="0"/>
              <a:t>Bivariate Analysis:</a:t>
            </a:r>
            <a:endParaRPr lang="en-IN" b="1"/>
          </a:p>
        </p:txBody>
      </p:sp>
      <p:sp>
        <p:nvSpPr>
          <p:cNvPr id="16" name="TextBox 15"/>
          <p:cNvSpPr txBox="1"/>
          <p:nvPr/>
        </p:nvSpPr>
        <p:spPr>
          <a:xfrm>
            <a:off x="6819900" y="1750455"/>
            <a:ext cx="5106489" cy="4278094"/>
          </a:xfrm>
          <a:prstGeom prst="rect">
            <a:avLst/>
          </a:prstGeom>
          <a:noFill/>
        </p:spPr>
        <p:txBody>
          <a:bodyPr wrap="square" rtlCol="0">
            <a:spAutoFit/>
          </a:bodyPr>
          <a:lstStyle/>
          <a:p>
            <a:pPr marL="285750" indent="-285750">
              <a:buFont typeface="Arial" panose="020B0604020202020204" pitchFamily="34" charset="0"/>
              <a:buChar char="•"/>
            </a:pPr>
            <a:r>
              <a:rPr lang="en-US" sz="1600"/>
              <a:t>For </a:t>
            </a:r>
            <a:r>
              <a:rPr lang="en-US" sz="1600" smtClean="0"/>
              <a:t>categorical columns, </a:t>
            </a:r>
            <a:r>
              <a:rPr lang="en-US" sz="1600"/>
              <a:t>we can observe that for both </a:t>
            </a:r>
            <a:r>
              <a:rPr lang="en-US" sz="1600" b="1"/>
              <a:t>0</a:t>
            </a:r>
            <a:r>
              <a:rPr lang="en-US" sz="1600"/>
              <a:t> and </a:t>
            </a:r>
            <a:r>
              <a:rPr lang="en-US" sz="1600" b="1"/>
              <a:t>1 </a:t>
            </a:r>
            <a:r>
              <a:rPr lang="en-US" sz="1600"/>
              <a:t>of </a:t>
            </a:r>
            <a:r>
              <a:rPr lang="en-US" sz="1600" b="1"/>
              <a:t>TARGET </a:t>
            </a:r>
            <a:r>
              <a:rPr lang="en-US" sz="1600" b="1" smtClean="0"/>
              <a:t>:</a:t>
            </a:r>
          </a:p>
          <a:p>
            <a:pPr marL="285750"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a:t>Most </a:t>
            </a:r>
            <a:r>
              <a:rPr lang="en-US" sz="1600" smtClean="0"/>
              <a:t>applicants came </a:t>
            </a:r>
            <a:r>
              <a:rPr lang="en-US" sz="1600" b="1" smtClean="0"/>
              <a:t>unaccompanied </a:t>
            </a:r>
            <a:r>
              <a:rPr lang="en-US" sz="1600" smtClean="0"/>
              <a:t>followed by </a:t>
            </a:r>
            <a:r>
              <a:rPr lang="en-US" sz="1600" b="1" smtClean="0"/>
              <a:t>family</a:t>
            </a:r>
            <a:r>
              <a:rPr lang="en-US" sz="1600" smtClean="0"/>
              <a:t>.</a:t>
            </a:r>
          </a:p>
          <a:p>
            <a:pPr marL="742950" lvl="1"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smtClean="0"/>
              <a:t>Most applicants income type were </a:t>
            </a:r>
            <a:r>
              <a:rPr lang="en-US" sz="1600" b="1" smtClean="0"/>
              <a:t>Working </a:t>
            </a:r>
            <a:r>
              <a:rPr lang="en-US" sz="1600" smtClean="0"/>
              <a:t>followed by </a:t>
            </a:r>
            <a:r>
              <a:rPr lang="en-US" sz="1600" b="1" smtClean="0"/>
              <a:t>Commercial associate</a:t>
            </a:r>
            <a:r>
              <a:rPr lang="en-US" sz="1600" smtClean="0"/>
              <a:t>.</a:t>
            </a:r>
          </a:p>
          <a:p>
            <a:pPr marL="742950" lvl="1" indent="-285750">
              <a:buFont typeface="Arial" panose="020B0604020202020204" pitchFamily="34" charset="0"/>
              <a:buChar char="•"/>
            </a:pPr>
            <a:endParaRPr lang="en-US" sz="1600" b="1" smtClean="0"/>
          </a:p>
          <a:p>
            <a:pPr marL="742950" lvl="1" indent="-285750">
              <a:buFont typeface="Arial" panose="020B0604020202020204" pitchFamily="34" charset="0"/>
              <a:buChar char="•"/>
            </a:pPr>
            <a:r>
              <a:rPr lang="en-US" sz="1600" smtClean="0"/>
              <a:t>Most </a:t>
            </a:r>
            <a:r>
              <a:rPr lang="en-US" sz="1600"/>
              <a:t>applicants </a:t>
            </a:r>
            <a:r>
              <a:rPr lang="en-US" sz="1600" smtClean="0"/>
              <a:t>education was upto </a:t>
            </a:r>
            <a:r>
              <a:rPr lang="en-US" sz="1600" b="1" smtClean="0"/>
              <a:t>Secondary </a:t>
            </a:r>
            <a:r>
              <a:rPr lang="en-US" sz="1600" smtClean="0"/>
              <a:t>followed by </a:t>
            </a:r>
            <a:r>
              <a:rPr lang="en-US" sz="1600" b="1" smtClean="0"/>
              <a:t>Higher education</a:t>
            </a:r>
            <a:r>
              <a:rPr lang="en-US" sz="1600" smtClean="0"/>
              <a:t>.</a:t>
            </a:r>
          </a:p>
          <a:p>
            <a:pPr marL="742950" lvl="1"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smtClean="0"/>
              <a:t>Most </a:t>
            </a:r>
            <a:r>
              <a:rPr lang="en-US" sz="1600"/>
              <a:t>applicants </a:t>
            </a:r>
            <a:r>
              <a:rPr lang="en-US" sz="1600" smtClean="0"/>
              <a:t>were </a:t>
            </a:r>
            <a:r>
              <a:rPr lang="en-US" sz="1600" b="1" smtClean="0"/>
              <a:t>Married </a:t>
            </a:r>
            <a:r>
              <a:rPr lang="en-US" sz="1600" smtClean="0"/>
              <a:t>followed by </a:t>
            </a:r>
            <a:r>
              <a:rPr lang="en-US" sz="1600" b="1" smtClean="0"/>
              <a:t>Single</a:t>
            </a:r>
            <a:r>
              <a:rPr lang="en-US" sz="1600" smtClean="0"/>
              <a:t>.</a:t>
            </a:r>
          </a:p>
          <a:p>
            <a:pPr marL="742950" lvl="1"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a:t>Most applicants </a:t>
            </a:r>
            <a:r>
              <a:rPr lang="en-US" sz="1600" smtClean="0"/>
              <a:t>were living in their own </a:t>
            </a:r>
            <a:r>
              <a:rPr lang="en-US" sz="1600" b="1" smtClean="0"/>
              <a:t>House/Apartment </a:t>
            </a:r>
            <a:r>
              <a:rPr lang="en-US" sz="1600" smtClean="0"/>
              <a:t>followed by applicants living </a:t>
            </a:r>
            <a:r>
              <a:rPr lang="en-US" sz="1600" b="1" smtClean="0"/>
              <a:t>With Parents.</a:t>
            </a:r>
            <a:endParaRPr lang="en-IN" sz="16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1807605"/>
            <a:ext cx="6340474" cy="4693660"/>
          </a:xfrm>
          <a:prstGeom prst="rect">
            <a:avLst/>
          </a:prstGeom>
          <a:ln>
            <a:solidFill>
              <a:schemeClr val="tx1"/>
            </a:solidFill>
          </a:ln>
        </p:spPr>
      </p:pic>
    </p:spTree>
    <p:extLst>
      <p:ext uri="{BB962C8B-B14F-4D97-AF65-F5344CB8AC3E}">
        <p14:creationId xmlns:p14="http://schemas.microsoft.com/office/powerpoint/2010/main" val="3201493651"/>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D. Perform Univariate, Segmented Univariate, and Bivariate Analysis: </a:t>
            </a:r>
            <a:r>
              <a:rPr lang="en-US"/>
              <a:t>To gain insights into the driving factors of loan default, it is important to conduct various analyses on consumer and loan attributes.</a:t>
            </a:r>
          </a:p>
        </p:txBody>
      </p:sp>
      <p:sp>
        <p:nvSpPr>
          <p:cNvPr id="2" name="TextBox 1"/>
          <p:cNvSpPr txBox="1"/>
          <p:nvPr/>
        </p:nvSpPr>
        <p:spPr>
          <a:xfrm>
            <a:off x="407853" y="1438273"/>
            <a:ext cx="3224347" cy="369332"/>
          </a:xfrm>
          <a:prstGeom prst="rect">
            <a:avLst/>
          </a:prstGeom>
          <a:noFill/>
        </p:spPr>
        <p:txBody>
          <a:bodyPr wrap="square" rtlCol="0">
            <a:spAutoFit/>
          </a:bodyPr>
          <a:lstStyle/>
          <a:p>
            <a:r>
              <a:rPr lang="en-US" b="1" smtClean="0"/>
              <a:t>Bivariate Analysis:</a:t>
            </a:r>
            <a:endParaRPr lang="en-IN" b="1"/>
          </a:p>
        </p:txBody>
      </p:sp>
      <p:sp>
        <p:nvSpPr>
          <p:cNvPr id="16" name="TextBox 15"/>
          <p:cNvSpPr txBox="1"/>
          <p:nvPr/>
        </p:nvSpPr>
        <p:spPr>
          <a:xfrm>
            <a:off x="6819900" y="1750455"/>
            <a:ext cx="5106489" cy="3293209"/>
          </a:xfrm>
          <a:prstGeom prst="rect">
            <a:avLst/>
          </a:prstGeom>
          <a:noFill/>
        </p:spPr>
        <p:txBody>
          <a:bodyPr wrap="square" rtlCol="0">
            <a:spAutoFit/>
          </a:bodyPr>
          <a:lstStyle/>
          <a:p>
            <a:pPr marL="285750" indent="-285750">
              <a:buFont typeface="Arial" panose="020B0604020202020204" pitchFamily="34" charset="0"/>
              <a:buChar char="•"/>
            </a:pPr>
            <a:r>
              <a:rPr lang="en-US" sz="1600"/>
              <a:t>For categorical columns, we can observe </a:t>
            </a:r>
            <a:r>
              <a:rPr lang="en-US" sz="1600" smtClean="0"/>
              <a:t>that:</a:t>
            </a:r>
          </a:p>
          <a:p>
            <a:pPr marL="285750"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smtClean="0"/>
              <a:t>Most applicants were </a:t>
            </a:r>
            <a:r>
              <a:rPr lang="en-US" sz="1600" b="1" smtClean="0"/>
              <a:t>Laborers </a:t>
            </a:r>
            <a:r>
              <a:rPr lang="en-US" sz="1600" smtClean="0"/>
              <a:t>followed by </a:t>
            </a:r>
            <a:r>
              <a:rPr lang="en-US" sz="1600" b="1"/>
              <a:t>Waiters/barmen </a:t>
            </a:r>
            <a:r>
              <a:rPr lang="en-US" sz="1600" b="1" smtClean="0"/>
              <a:t>staff </a:t>
            </a:r>
            <a:r>
              <a:rPr lang="en-US" sz="1600" smtClean="0"/>
              <a:t>for </a:t>
            </a:r>
            <a:r>
              <a:rPr lang="en-US" sz="1600" b="1" smtClean="0"/>
              <a:t>TARGET </a:t>
            </a:r>
            <a:r>
              <a:rPr lang="en-US" sz="1600" smtClean="0"/>
              <a:t>0. Most applicants were </a:t>
            </a:r>
            <a:r>
              <a:rPr lang="en-US" sz="1600" b="1" smtClean="0"/>
              <a:t>Laborers </a:t>
            </a:r>
            <a:r>
              <a:rPr lang="en-US" sz="1600" smtClean="0"/>
              <a:t>followed by </a:t>
            </a:r>
            <a:r>
              <a:rPr lang="en-US" sz="1600" b="1" smtClean="0"/>
              <a:t>Waiters/barmen staff </a:t>
            </a:r>
            <a:r>
              <a:rPr lang="en-US" sz="1600" smtClean="0"/>
              <a:t>for </a:t>
            </a:r>
            <a:r>
              <a:rPr lang="en-US" sz="1600" b="1" smtClean="0"/>
              <a:t>TARGET 1</a:t>
            </a:r>
            <a:r>
              <a:rPr lang="en-US" sz="1600" smtClean="0"/>
              <a:t>.</a:t>
            </a:r>
          </a:p>
          <a:p>
            <a:pPr marL="742950" lvl="1" indent="-285750">
              <a:buFont typeface="Arial" panose="020B0604020202020204" pitchFamily="34" charset="0"/>
              <a:buChar char="•"/>
            </a:pPr>
            <a:endParaRPr lang="en-US" sz="1600" smtClean="0"/>
          </a:p>
          <a:p>
            <a:pPr marL="742950" lvl="1" indent="-285750">
              <a:buFont typeface="Arial" panose="020B0604020202020204" pitchFamily="34" charset="0"/>
              <a:buChar char="•"/>
            </a:pPr>
            <a:r>
              <a:rPr lang="en-US" sz="1600" smtClean="0"/>
              <a:t>Most </a:t>
            </a:r>
            <a:r>
              <a:rPr lang="en-US" sz="1600"/>
              <a:t>applicants </a:t>
            </a:r>
            <a:r>
              <a:rPr lang="en-US" sz="1600" smtClean="0"/>
              <a:t>were working in </a:t>
            </a:r>
            <a:r>
              <a:rPr lang="en-US" sz="1600" b="1" smtClean="0"/>
              <a:t>Business Entity Type 3 </a:t>
            </a:r>
            <a:r>
              <a:rPr lang="en-US" sz="1600" smtClean="0"/>
              <a:t>followed by applicants who had </a:t>
            </a:r>
            <a:r>
              <a:rPr lang="en-US" sz="1600" b="1" smtClean="0"/>
              <a:t>No Work </a:t>
            </a:r>
            <a:r>
              <a:rPr lang="en-US" sz="1600" smtClean="0"/>
              <a:t>(Pensioners and Unemployed) </a:t>
            </a:r>
            <a:r>
              <a:rPr lang="en-US" sz="1600"/>
              <a:t>for </a:t>
            </a:r>
            <a:r>
              <a:rPr lang="en-US" sz="1600" b="1"/>
              <a:t>TARGET 0 </a:t>
            </a:r>
            <a:r>
              <a:rPr lang="en-US" sz="1600" smtClean="0"/>
              <a:t>whereas most applicants were working in </a:t>
            </a:r>
            <a:r>
              <a:rPr lang="en-US" sz="1600" b="1" smtClean="0"/>
              <a:t>Business Entity Type 3 </a:t>
            </a:r>
            <a:r>
              <a:rPr lang="en-US" sz="1600" smtClean="0"/>
              <a:t>followed by applicants who were </a:t>
            </a:r>
            <a:r>
              <a:rPr lang="en-US" sz="1600" b="1" smtClean="0"/>
              <a:t>Self-employed </a:t>
            </a:r>
            <a:r>
              <a:rPr lang="en-US" sz="1600" smtClean="0"/>
              <a:t>for </a:t>
            </a:r>
            <a:r>
              <a:rPr lang="en-US" sz="1600" b="1" smtClean="0"/>
              <a:t>TARGET 1</a:t>
            </a:r>
            <a:r>
              <a:rPr lang="en-US" sz="1600" smtClean="0"/>
              <a:t>.</a:t>
            </a:r>
            <a:endParaRPr lang="en-IN" sz="160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6" y="1807604"/>
            <a:ext cx="6340474" cy="3953115"/>
          </a:xfrm>
          <a:prstGeom prst="rect">
            <a:avLst/>
          </a:prstGeom>
          <a:ln>
            <a:solidFill>
              <a:schemeClr val="tx1"/>
            </a:solidFill>
          </a:ln>
        </p:spPr>
      </p:pic>
    </p:spTree>
    <p:extLst>
      <p:ext uri="{BB962C8B-B14F-4D97-AF65-F5344CB8AC3E}">
        <p14:creationId xmlns:p14="http://schemas.microsoft.com/office/powerpoint/2010/main" val="981477762"/>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E</a:t>
            </a:r>
            <a:r>
              <a:rPr lang="en-US"/>
              <a:t>.</a:t>
            </a:r>
            <a:r>
              <a:rPr lang="en-US" b="1"/>
              <a:t> Identify Top Correlations for Different Scenarios: </a:t>
            </a:r>
            <a:r>
              <a:rPr lang="en-US"/>
              <a:t>Understanding the correlation between variables and the target variable can provide insights into strong indicators of loan default.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59" y="1546689"/>
            <a:ext cx="7780263" cy="4971918"/>
          </a:xfrm>
          <a:prstGeom prst="rect">
            <a:avLst/>
          </a:prstGeom>
          <a:ln>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694" y="1546689"/>
            <a:ext cx="3161389" cy="4971917"/>
          </a:xfrm>
          <a:prstGeom prst="rect">
            <a:avLst/>
          </a:prstGeom>
          <a:ln>
            <a:solidFill>
              <a:schemeClr val="tx1"/>
            </a:solidFill>
          </a:ln>
        </p:spPr>
      </p:pic>
    </p:spTree>
    <p:extLst>
      <p:ext uri="{BB962C8B-B14F-4D97-AF65-F5344CB8AC3E}">
        <p14:creationId xmlns:p14="http://schemas.microsoft.com/office/powerpoint/2010/main" val="2205073734"/>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2838" y="437774"/>
            <a:ext cx="4022462"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Dataset Information</a:t>
            </a:r>
            <a:endParaRPr lang="en-IN" sz="3000" b="1">
              <a:solidFill>
                <a:schemeClr val="tx1">
                  <a:lumMod val="75000"/>
                  <a:lumOff val="25000"/>
                </a:schemeClr>
              </a:solidFill>
              <a:latin typeface="Century Gothic" panose="020B0502020202020204" pitchFamily="34" charset="0"/>
            </a:endParaRPr>
          </a:p>
        </p:txBody>
      </p:sp>
      <p:cxnSp>
        <p:nvCxnSpPr>
          <p:cNvPr id="3" name="Straight Connector 2"/>
          <p:cNvCxnSpPr/>
          <p:nvPr/>
        </p:nvCxnSpPr>
        <p:spPr>
          <a:xfrm>
            <a:off x="484779" y="9405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484779" y="1104900"/>
            <a:ext cx="11306628" cy="5613400"/>
          </a:xfrm>
          <a:prstGeom prst="roundRect">
            <a:avLst>
              <a:gd name="adj" fmla="val 5060"/>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84779" y="1346200"/>
            <a:ext cx="11135721" cy="369332"/>
          </a:xfrm>
          <a:prstGeom prst="rect">
            <a:avLst/>
          </a:prstGeom>
          <a:noFill/>
        </p:spPr>
        <p:txBody>
          <a:bodyPr wrap="square" rtlCol="0">
            <a:spAutoFit/>
          </a:bodyPr>
          <a:lstStyle/>
          <a:p>
            <a:pPr marL="285750" indent="-285750">
              <a:buFont typeface="Arial" panose="020B0604020202020204" pitchFamily="34" charset="0"/>
              <a:buChar char="•"/>
            </a:pPr>
            <a:r>
              <a:rPr lang="en-US" smtClean="0"/>
              <a:t>The Dataset named </a:t>
            </a:r>
            <a:r>
              <a:rPr lang="en-US" b="1" smtClean="0"/>
              <a:t>applications_data.csv </a:t>
            </a:r>
            <a:r>
              <a:rPr lang="en-US" smtClean="0"/>
              <a:t>has </a:t>
            </a:r>
            <a:r>
              <a:rPr lang="en-US" b="1" smtClean="0"/>
              <a:t>49999 rows </a:t>
            </a:r>
            <a:r>
              <a:rPr lang="en-US" smtClean="0"/>
              <a:t>(datapoints) and </a:t>
            </a:r>
            <a:r>
              <a:rPr lang="en-US" b="1" smtClean="0"/>
              <a:t>122 columns </a:t>
            </a:r>
            <a:r>
              <a:rPr lang="en-US" smtClean="0"/>
              <a:t>(features).</a:t>
            </a:r>
            <a:endParaRPr lang="en-IN"/>
          </a:p>
        </p:txBody>
      </p:sp>
      <p:pic>
        <p:nvPicPr>
          <p:cNvPr id="6" name="Picture 5"/>
          <p:cNvPicPr>
            <a:picLocks noChangeAspect="1"/>
          </p:cNvPicPr>
          <p:nvPr/>
        </p:nvPicPr>
        <p:blipFill>
          <a:blip r:embed="rId2"/>
          <a:stretch>
            <a:fillRect/>
          </a:stretch>
        </p:blipFill>
        <p:spPr>
          <a:xfrm>
            <a:off x="890587" y="1715532"/>
            <a:ext cx="6067425" cy="1228725"/>
          </a:xfrm>
          <a:prstGeom prst="rect">
            <a:avLst/>
          </a:prstGeom>
          <a:ln>
            <a:solidFill>
              <a:schemeClr val="tx1"/>
            </a:solidFill>
          </a:ln>
        </p:spPr>
      </p:pic>
      <p:sp>
        <p:nvSpPr>
          <p:cNvPr id="7" name="TextBox 6"/>
          <p:cNvSpPr txBox="1"/>
          <p:nvPr/>
        </p:nvSpPr>
        <p:spPr>
          <a:xfrm>
            <a:off x="484779" y="2971800"/>
            <a:ext cx="11135721" cy="369332"/>
          </a:xfrm>
          <a:prstGeom prst="rect">
            <a:avLst/>
          </a:prstGeom>
          <a:noFill/>
        </p:spPr>
        <p:txBody>
          <a:bodyPr wrap="square" numCol="1" rtlCol="0">
            <a:spAutoFit/>
          </a:bodyPr>
          <a:lstStyle/>
          <a:p>
            <a:pPr marL="285750" indent="-285750">
              <a:buFont typeface="Arial" panose="020B0604020202020204" pitchFamily="34" charset="0"/>
              <a:buChar char="•"/>
            </a:pPr>
            <a:r>
              <a:rPr lang="en-US" smtClean="0"/>
              <a:t>Details about Features of the Dataset can be found in the below Spreadsheet:</a:t>
            </a:r>
          </a:p>
        </p:txBody>
      </p:sp>
      <p:sp>
        <p:nvSpPr>
          <p:cNvPr id="8" name="Rectangle 7"/>
          <p:cNvSpPr/>
          <p:nvPr/>
        </p:nvSpPr>
        <p:spPr>
          <a:xfrm>
            <a:off x="785812" y="3285946"/>
            <a:ext cx="10834688" cy="292388"/>
          </a:xfrm>
          <a:prstGeom prst="rect">
            <a:avLst/>
          </a:prstGeom>
        </p:spPr>
        <p:txBody>
          <a:bodyPr wrap="square">
            <a:spAutoFit/>
          </a:bodyPr>
          <a:lstStyle/>
          <a:p>
            <a:r>
              <a:rPr lang="en-IN" sz="1300" b="1">
                <a:hlinkClick r:id="rId3"/>
              </a:rPr>
              <a:t>https://docs.google.com/spreadsheets/d/1SC-Cd-ICOxiIpr0AUlEHw0tMz1ypO9V5/edit?usp=sharing&amp;ouid=115294475465194571559&amp;rtpof=true&amp;sd=true</a:t>
            </a:r>
            <a:endParaRPr lang="en-IN" sz="1300" b="1"/>
          </a:p>
        </p:txBody>
      </p:sp>
    </p:spTree>
    <p:extLst>
      <p:ext uri="{BB962C8B-B14F-4D97-AF65-F5344CB8AC3E}">
        <p14:creationId xmlns:p14="http://schemas.microsoft.com/office/powerpoint/2010/main" val="56174526"/>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E</a:t>
            </a:r>
            <a:r>
              <a:rPr lang="en-US"/>
              <a:t>.</a:t>
            </a:r>
            <a:r>
              <a:rPr lang="en-US" b="1"/>
              <a:t> Identify Top Correlations for Different Scenarios: </a:t>
            </a:r>
            <a:r>
              <a:rPr lang="en-US"/>
              <a:t>Understanding the correlation between variables and the target variable can provide insights into strong indicators of loan default.</a:t>
            </a:r>
          </a:p>
        </p:txBody>
      </p:sp>
      <p:sp>
        <p:nvSpPr>
          <p:cNvPr id="10" name="TextBox 9"/>
          <p:cNvSpPr txBox="1"/>
          <p:nvPr/>
        </p:nvSpPr>
        <p:spPr>
          <a:xfrm>
            <a:off x="479425" y="1402996"/>
            <a:ext cx="11175548" cy="5262979"/>
          </a:xfrm>
          <a:prstGeom prst="rect">
            <a:avLst/>
          </a:prstGeom>
          <a:noFill/>
        </p:spPr>
        <p:txBody>
          <a:bodyPr wrap="square" rtlCol="0">
            <a:spAutoFit/>
          </a:bodyPr>
          <a:lstStyle/>
          <a:p>
            <a:pPr marL="285750" indent="-285750">
              <a:buFont typeface="Arial" panose="020B0604020202020204" pitchFamily="34" charset="0"/>
              <a:buChar char="•"/>
            </a:pPr>
            <a:r>
              <a:rPr lang="en-US" sz="1600" smtClean="0"/>
              <a:t>Considering </a:t>
            </a:r>
            <a:r>
              <a:rPr lang="en-US" sz="1600" b="1" smtClean="0"/>
              <a:t>0.5 (absolute value)</a:t>
            </a:r>
            <a:r>
              <a:rPr lang="en-US" sz="1600" smtClean="0"/>
              <a:t> as threshold for high Correlation, we can observe that:</a:t>
            </a:r>
          </a:p>
          <a:p>
            <a:pPr marL="285750" indent="-285750">
              <a:buFont typeface="Arial" panose="020B0604020202020204" pitchFamily="34" charset="0"/>
              <a:buChar char="•"/>
            </a:pPr>
            <a:endParaRPr lang="en-US" sz="1600" smtClean="0"/>
          </a:p>
          <a:p>
            <a:pPr marL="742950" lvl="1" indent="-285750">
              <a:buFont typeface="Arial" panose="020B0604020202020204" pitchFamily="34" charset="0"/>
              <a:buChar char="•"/>
            </a:pPr>
            <a:r>
              <a:rPr lang="en-US" sz="1600" b="1" smtClean="0"/>
              <a:t>AMT_CREDIT </a:t>
            </a:r>
            <a:r>
              <a:rPr lang="en-US" sz="1600" smtClean="0"/>
              <a:t>and </a:t>
            </a:r>
            <a:r>
              <a:rPr lang="en-US" sz="1600" b="1" smtClean="0"/>
              <a:t>AMT_GOODS_PRICE </a:t>
            </a:r>
            <a:r>
              <a:rPr lang="en-US" sz="1600" smtClean="0"/>
              <a:t>are </a:t>
            </a:r>
            <a:r>
              <a:rPr lang="en-US" sz="1600" b="1"/>
              <a:t>highly and positively correlated </a:t>
            </a:r>
            <a:r>
              <a:rPr lang="en-US" sz="1600" smtClean="0"/>
              <a:t>as the Credit amount request is for the Goods whose price is in </a:t>
            </a:r>
            <a:r>
              <a:rPr lang="en-US" sz="1600" b="1" smtClean="0"/>
              <a:t>AMT_GOODS_PRICE </a:t>
            </a:r>
            <a:r>
              <a:rPr lang="en-US" sz="1600" smtClean="0"/>
              <a:t>column.</a:t>
            </a:r>
          </a:p>
          <a:p>
            <a:pPr marL="742950" lvl="1" indent="-285750">
              <a:buFont typeface="Arial" panose="020B0604020202020204" pitchFamily="34" charset="0"/>
              <a:buChar char="•"/>
            </a:pPr>
            <a:endParaRPr lang="en-US" sz="1600" smtClean="0"/>
          </a:p>
          <a:p>
            <a:pPr marL="742950" lvl="1" indent="-285750">
              <a:buFont typeface="Arial" panose="020B0604020202020204" pitchFamily="34" charset="0"/>
              <a:buChar char="•"/>
            </a:pPr>
            <a:r>
              <a:rPr lang="en-US" sz="1600" b="1" smtClean="0"/>
              <a:t>CNT_FAM_MEMBERS </a:t>
            </a:r>
            <a:r>
              <a:rPr lang="en-US" sz="1600" smtClean="0"/>
              <a:t>and </a:t>
            </a:r>
            <a:r>
              <a:rPr lang="en-US" sz="1600" b="1" smtClean="0"/>
              <a:t>CNT_CHILDREN </a:t>
            </a:r>
            <a:r>
              <a:rPr lang="en-US" sz="1600" smtClean="0"/>
              <a:t>are </a:t>
            </a:r>
            <a:r>
              <a:rPr lang="en-US" sz="1600" b="1" smtClean="0"/>
              <a:t>highly and positively correlated </a:t>
            </a:r>
            <a:r>
              <a:rPr lang="en-US" sz="1600" smtClean="0"/>
              <a:t>as we observed before that all applicants were either </a:t>
            </a:r>
            <a:r>
              <a:rPr lang="en-US" sz="1600" b="1" smtClean="0"/>
              <a:t>Single Parent </a:t>
            </a:r>
            <a:r>
              <a:rPr lang="en-US" sz="1600" smtClean="0"/>
              <a:t>or had </a:t>
            </a:r>
            <a:r>
              <a:rPr lang="en-US" sz="1600" b="1" smtClean="0"/>
              <a:t>Nuclear Family</a:t>
            </a:r>
            <a:r>
              <a:rPr lang="en-US" sz="1600" smtClean="0"/>
              <a:t>.</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smtClean="0"/>
              <a:t>CREDIT%INCOME </a:t>
            </a:r>
            <a:r>
              <a:rPr lang="en-US" sz="1600" smtClean="0"/>
              <a:t>and </a:t>
            </a:r>
            <a:r>
              <a:rPr lang="en-US" sz="1600" b="1" smtClean="0"/>
              <a:t>ANNUITY%INCOME</a:t>
            </a:r>
            <a:r>
              <a:rPr lang="en-US" sz="1600" smtClean="0"/>
              <a:t>,  </a:t>
            </a:r>
            <a:r>
              <a:rPr lang="en-US" sz="1600" b="1" smtClean="0"/>
              <a:t>AMT_ANNUITY </a:t>
            </a:r>
            <a:r>
              <a:rPr lang="en-US" sz="1600" smtClean="0"/>
              <a:t>and </a:t>
            </a:r>
            <a:r>
              <a:rPr lang="en-US" sz="1600" b="1" smtClean="0"/>
              <a:t>AMT_GOODS_PRICE</a:t>
            </a:r>
            <a:r>
              <a:rPr lang="en-US" sz="1600" smtClean="0"/>
              <a:t>, </a:t>
            </a:r>
            <a:r>
              <a:rPr lang="en-US" sz="1600" b="1" smtClean="0"/>
              <a:t>AMT_CREDIT </a:t>
            </a:r>
            <a:r>
              <a:rPr lang="en-US" sz="1600" smtClean="0"/>
              <a:t>and </a:t>
            </a:r>
            <a:r>
              <a:rPr lang="en-US" sz="1600" b="1" smtClean="0"/>
              <a:t>AMT_ANNUITY </a:t>
            </a:r>
            <a:r>
              <a:rPr lang="en-US" sz="1600" smtClean="0"/>
              <a:t>are </a:t>
            </a:r>
            <a:r>
              <a:rPr lang="en-US" sz="1600" b="1"/>
              <a:t>highly and positively correlated</a:t>
            </a:r>
            <a:r>
              <a:rPr lang="en-US" sz="1600"/>
              <a:t> </a:t>
            </a:r>
            <a:r>
              <a:rPr lang="en-US" sz="1600" smtClean="0"/>
              <a:t>and have almost </a:t>
            </a:r>
            <a:r>
              <a:rPr lang="en-US" sz="1600" b="1" smtClean="0"/>
              <a:t>same Correlation values.</a:t>
            </a:r>
          </a:p>
          <a:p>
            <a:pPr marL="742950" lvl="1"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b="1" smtClean="0"/>
              <a:t>AMT_CREDIT</a:t>
            </a:r>
            <a:r>
              <a:rPr lang="en-US" sz="1600" smtClean="0"/>
              <a:t> and </a:t>
            </a:r>
            <a:r>
              <a:rPr lang="en-US" sz="1600" b="1" smtClean="0"/>
              <a:t>CREDIT%INCOME</a:t>
            </a:r>
            <a:r>
              <a:rPr lang="en-US" sz="1600" smtClean="0"/>
              <a:t>, </a:t>
            </a:r>
            <a:r>
              <a:rPr lang="en-US" sz="1600" b="1" smtClean="0"/>
              <a:t>AMT_GOODS_PRICE</a:t>
            </a:r>
            <a:r>
              <a:rPr lang="en-US" sz="1600" smtClean="0"/>
              <a:t> and </a:t>
            </a:r>
            <a:r>
              <a:rPr lang="en-US" sz="1600" b="1" smtClean="0"/>
              <a:t>CREDIT%INCOME</a:t>
            </a:r>
            <a:r>
              <a:rPr lang="en-US" sz="1600" smtClean="0"/>
              <a:t> </a:t>
            </a:r>
            <a:r>
              <a:rPr lang="en-US" sz="1600"/>
              <a:t>are </a:t>
            </a:r>
            <a:r>
              <a:rPr lang="en-US" sz="1600" b="1"/>
              <a:t>highly and positively correlated</a:t>
            </a:r>
            <a:r>
              <a:rPr lang="en-US" sz="1600"/>
              <a:t> </a:t>
            </a:r>
            <a:r>
              <a:rPr lang="en-US" sz="1600" smtClean="0"/>
              <a:t>as </a:t>
            </a:r>
            <a:r>
              <a:rPr lang="en-US" sz="1600" b="1" smtClean="0"/>
              <a:t>CREDIT%INCOME </a:t>
            </a:r>
            <a:r>
              <a:rPr lang="en-US" sz="1600" smtClean="0"/>
              <a:t>is a derived feature which is directly proportional to </a:t>
            </a:r>
            <a:r>
              <a:rPr lang="en-US" sz="1600" b="1" smtClean="0"/>
              <a:t>AMT_CREDIT </a:t>
            </a:r>
            <a:r>
              <a:rPr lang="en-US" sz="1600" smtClean="0"/>
              <a:t>and </a:t>
            </a:r>
            <a:r>
              <a:rPr lang="en-US" sz="1600" b="1" smtClean="0"/>
              <a:t>AMT_CREDIT </a:t>
            </a:r>
            <a:r>
              <a:rPr lang="en-US" sz="1600" smtClean="0"/>
              <a:t>and </a:t>
            </a:r>
            <a:r>
              <a:rPr lang="en-US" sz="1600" b="1" smtClean="0"/>
              <a:t>AMT_GOODS_PRICE </a:t>
            </a:r>
            <a:r>
              <a:rPr lang="en-US" sz="1600" smtClean="0"/>
              <a:t>are </a:t>
            </a:r>
            <a:r>
              <a:rPr lang="en-US" sz="1600" b="1"/>
              <a:t>highly and positively correlated </a:t>
            </a:r>
            <a:r>
              <a:rPr lang="en-US" sz="1600" smtClean="0"/>
              <a:t>as in point 1.</a:t>
            </a:r>
            <a:endParaRPr lang="en-US" sz="1600"/>
          </a:p>
          <a:p>
            <a:pPr marL="742950" lvl="1" indent="-285750">
              <a:buFont typeface="Arial" panose="020B0604020202020204" pitchFamily="34" charset="0"/>
              <a:buChar char="•"/>
            </a:pPr>
            <a:endParaRPr lang="en-US" sz="1600" b="1" smtClean="0"/>
          </a:p>
          <a:p>
            <a:pPr marL="742950" lvl="1" indent="-285750">
              <a:buFont typeface="Arial" panose="020B0604020202020204" pitchFamily="34" charset="0"/>
              <a:buChar char="•"/>
            </a:pPr>
            <a:r>
              <a:rPr lang="en-US" sz="1600" b="1" smtClean="0"/>
              <a:t>FLAG_EMP_PHONE </a:t>
            </a:r>
            <a:r>
              <a:rPr lang="en-US" sz="1600" smtClean="0"/>
              <a:t>and </a:t>
            </a:r>
            <a:r>
              <a:rPr lang="en-US" sz="1600" b="1" smtClean="0"/>
              <a:t>AGE</a:t>
            </a:r>
            <a:r>
              <a:rPr lang="en-US" sz="1600" smtClean="0"/>
              <a:t> are </a:t>
            </a:r>
            <a:r>
              <a:rPr lang="en-US" sz="1600" b="1"/>
              <a:t>highly and </a:t>
            </a:r>
            <a:r>
              <a:rPr lang="en-US" sz="1600" b="1" smtClean="0"/>
              <a:t>negatively correlated</a:t>
            </a:r>
            <a:r>
              <a:rPr lang="en-US" sz="1600" smtClean="0"/>
              <a:t> possibly because older generation people are less used to phones.</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smtClean="0"/>
              <a:t>AMT_CREDIT</a:t>
            </a:r>
            <a:r>
              <a:rPr lang="en-US" sz="1600" smtClean="0"/>
              <a:t> and </a:t>
            </a:r>
            <a:r>
              <a:rPr lang="en-US" sz="1600" b="1" smtClean="0"/>
              <a:t>ANNUIT%CREDIT</a:t>
            </a:r>
            <a:r>
              <a:rPr lang="en-US" sz="1600" smtClean="0"/>
              <a:t>, </a:t>
            </a:r>
            <a:r>
              <a:rPr lang="en-US" sz="1600" b="1" smtClean="0"/>
              <a:t>AMT_GOODS_PRICE</a:t>
            </a:r>
            <a:r>
              <a:rPr lang="en-US" sz="1600" smtClean="0"/>
              <a:t> and </a:t>
            </a:r>
            <a:r>
              <a:rPr lang="en-US" sz="1600" b="1" smtClean="0"/>
              <a:t>ANNUITY%CREDIT</a:t>
            </a:r>
            <a:r>
              <a:rPr lang="en-US" sz="1600" smtClean="0"/>
              <a:t> are </a:t>
            </a:r>
            <a:r>
              <a:rPr lang="en-US" sz="1600" b="1"/>
              <a:t>highly and negatively correlated</a:t>
            </a:r>
            <a:r>
              <a:rPr lang="en-US" sz="1600"/>
              <a:t> </a:t>
            </a:r>
            <a:r>
              <a:rPr lang="en-US" sz="1600" smtClean="0"/>
              <a:t>as </a:t>
            </a:r>
            <a:r>
              <a:rPr lang="en-US" sz="1600" b="1" smtClean="0"/>
              <a:t>ANNUITY%CREDIT</a:t>
            </a:r>
            <a:r>
              <a:rPr lang="en-US" sz="1600" smtClean="0"/>
              <a:t> is a derived feature which is inversely proportional to </a:t>
            </a:r>
            <a:r>
              <a:rPr lang="en-US" sz="1600" b="1" smtClean="0"/>
              <a:t>AMT_CREDIT</a:t>
            </a:r>
            <a:r>
              <a:rPr lang="en-US" sz="1600" smtClean="0"/>
              <a:t> and </a:t>
            </a:r>
            <a:r>
              <a:rPr lang="en-US" sz="1600" b="1"/>
              <a:t>AMT_CREDIT </a:t>
            </a:r>
            <a:r>
              <a:rPr lang="en-US" sz="1600"/>
              <a:t>and </a:t>
            </a:r>
            <a:r>
              <a:rPr lang="en-US" sz="1600" b="1"/>
              <a:t>AMT_GOODS_PRICE </a:t>
            </a:r>
            <a:r>
              <a:rPr lang="en-US" sz="1600"/>
              <a:t>are </a:t>
            </a:r>
            <a:r>
              <a:rPr lang="en-US" sz="1600" b="1"/>
              <a:t>highly and positively correlated </a:t>
            </a:r>
            <a:r>
              <a:rPr lang="en-US" sz="1600"/>
              <a:t>as in point 1.</a:t>
            </a:r>
            <a:endParaRPr lang="en-IN" sz="1600"/>
          </a:p>
        </p:txBody>
      </p:sp>
    </p:spTree>
    <p:extLst>
      <p:ext uri="{BB962C8B-B14F-4D97-AF65-F5344CB8AC3E}">
        <p14:creationId xmlns:p14="http://schemas.microsoft.com/office/powerpoint/2010/main" val="1024354579"/>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E</a:t>
            </a:r>
            <a:r>
              <a:rPr lang="en-US"/>
              <a:t>.</a:t>
            </a:r>
            <a:r>
              <a:rPr lang="en-US" b="1"/>
              <a:t> Identify Top Correlations for Different Scenarios: </a:t>
            </a:r>
            <a:r>
              <a:rPr lang="en-US"/>
              <a:t>Understanding the correlation between variables and the target variable can provide insights into strong indicators of loan default.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605216"/>
            <a:ext cx="7773823" cy="4970854"/>
          </a:xfrm>
          <a:prstGeom prst="rect">
            <a:avLst/>
          </a:prstGeom>
          <a:ln>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260" y="1605216"/>
            <a:ext cx="3160712" cy="4970854"/>
          </a:xfrm>
          <a:prstGeom prst="rect">
            <a:avLst/>
          </a:prstGeom>
          <a:ln>
            <a:solidFill>
              <a:schemeClr val="tx1"/>
            </a:solidFill>
          </a:ln>
        </p:spPr>
      </p:pic>
    </p:spTree>
    <p:extLst>
      <p:ext uri="{BB962C8B-B14F-4D97-AF65-F5344CB8AC3E}">
        <p14:creationId xmlns:p14="http://schemas.microsoft.com/office/powerpoint/2010/main" val="27652210"/>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6572" y="1354407"/>
            <a:ext cx="11599817" cy="5359901"/>
          </a:xfrm>
          <a:prstGeom prst="roundRect">
            <a:avLst>
              <a:gd name="adj" fmla="val 4344"/>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07853" y="831187"/>
            <a:ext cx="11247120" cy="523220"/>
          </a:xfrm>
          <a:prstGeom prst="rect">
            <a:avLst/>
          </a:prstGeom>
          <a:noFill/>
        </p:spPr>
        <p:txBody>
          <a:bodyPr wrap="square" rtlCol="0">
            <a:spAutoFit/>
          </a:bodyPr>
          <a:lstStyle/>
          <a:p>
            <a:r>
              <a:rPr lang="en-US" sz="1400" b="1"/>
              <a:t>Task:</a:t>
            </a:r>
            <a:r>
              <a:rPr lang="en-US" sz="1400"/>
              <a:t> Segment the dataset based on different scenarios (e.g., clients with payment difficulties and all other cases) and identify the top correlations for each segmented data using Excel functions.</a:t>
            </a:r>
          </a:p>
        </p:txBody>
      </p:sp>
      <p:cxnSp>
        <p:nvCxnSpPr>
          <p:cNvPr id="15" name="Straight Connector 14"/>
          <p:cNvCxnSpPr/>
          <p:nvPr/>
        </p:nvCxnSpPr>
        <p:spPr>
          <a:xfrm>
            <a:off x="326572" y="801097"/>
            <a:ext cx="11599817" cy="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2341" y="154766"/>
            <a:ext cx="11262632" cy="646331"/>
          </a:xfrm>
          <a:prstGeom prst="rect">
            <a:avLst/>
          </a:prstGeom>
        </p:spPr>
        <p:txBody>
          <a:bodyPr wrap="square">
            <a:spAutoFit/>
          </a:bodyPr>
          <a:lstStyle/>
          <a:p>
            <a:r>
              <a:rPr lang="en-US" b="1"/>
              <a:t>E</a:t>
            </a:r>
            <a:r>
              <a:rPr lang="en-US"/>
              <a:t>.</a:t>
            </a:r>
            <a:r>
              <a:rPr lang="en-US" b="1"/>
              <a:t> Identify Top Correlations for Different Scenarios: </a:t>
            </a:r>
            <a:r>
              <a:rPr lang="en-US"/>
              <a:t>Understanding the correlation between variables and the target variable can provide insights into strong indicators of loan default.</a:t>
            </a:r>
          </a:p>
        </p:txBody>
      </p:sp>
      <p:sp>
        <p:nvSpPr>
          <p:cNvPr id="12" name="TextBox 11"/>
          <p:cNvSpPr txBox="1"/>
          <p:nvPr/>
        </p:nvSpPr>
        <p:spPr>
          <a:xfrm>
            <a:off x="479425" y="1402996"/>
            <a:ext cx="11175548" cy="5262979"/>
          </a:xfrm>
          <a:prstGeom prst="rect">
            <a:avLst/>
          </a:prstGeom>
          <a:noFill/>
        </p:spPr>
        <p:txBody>
          <a:bodyPr wrap="square" rtlCol="0">
            <a:spAutoFit/>
          </a:bodyPr>
          <a:lstStyle/>
          <a:p>
            <a:pPr marL="285750" indent="-285750">
              <a:buFont typeface="Arial" panose="020B0604020202020204" pitchFamily="34" charset="0"/>
              <a:buChar char="•"/>
            </a:pPr>
            <a:r>
              <a:rPr lang="en-US" sz="1600" smtClean="0"/>
              <a:t>Considering </a:t>
            </a:r>
            <a:r>
              <a:rPr lang="en-US" sz="1600" b="1" smtClean="0"/>
              <a:t>0.5 (absolute value)</a:t>
            </a:r>
            <a:r>
              <a:rPr lang="en-US" sz="1600" smtClean="0"/>
              <a:t> as threshold for high Correlation, we can observe that:</a:t>
            </a:r>
          </a:p>
          <a:p>
            <a:pPr marL="285750" indent="-285750">
              <a:buFont typeface="Arial" panose="020B0604020202020204" pitchFamily="34" charset="0"/>
              <a:buChar char="•"/>
            </a:pPr>
            <a:endParaRPr lang="en-US" sz="1600" smtClean="0"/>
          </a:p>
          <a:p>
            <a:pPr marL="742950" lvl="1" indent="-285750">
              <a:buFont typeface="Arial" panose="020B0604020202020204" pitchFamily="34" charset="0"/>
              <a:buChar char="•"/>
            </a:pPr>
            <a:r>
              <a:rPr lang="en-US" sz="1600" b="1" smtClean="0"/>
              <a:t>AMT_CREDIT </a:t>
            </a:r>
            <a:r>
              <a:rPr lang="en-US" sz="1600" smtClean="0"/>
              <a:t>and </a:t>
            </a:r>
            <a:r>
              <a:rPr lang="en-US" sz="1600" b="1" smtClean="0"/>
              <a:t>AMT_GOODS_PRICE </a:t>
            </a:r>
            <a:r>
              <a:rPr lang="en-US" sz="1600" smtClean="0"/>
              <a:t>are </a:t>
            </a:r>
            <a:r>
              <a:rPr lang="en-US" sz="1600" b="1"/>
              <a:t>highly and positively correlated </a:t>
            </a:r>
            <a:r>
              <a:rPr lang="en-US" sz="1600" smtClean="0"/>
              <a:t>as the Credit amount request is for the Goods whose price is in </a:t>
            </a:r>
            <a:r>
              <a:rPr lang="en-US" sz="1600" b="1" smtClean="0"/>
              <a:t>AMT_GOODS_PRICE </a:t>
            </a:r>
            <a:r>
              <a:rPr lang="en-US" sz="1600" smtClean="0"/>
              <a:t>column.</a:t>
            </a:r>
          </a:p>
          <a:p>
            <a:pPr marL="742950" lvl="1" indent="-285750">
              <a:buFont typeface="Arial" panose="020B0604020202020204" pitchFamily="34" charset="0"/>
              <a:buChar char="•"/>
            </a:pPr>
            <a:endParaRPr lang="en-US" sz="1600" smtClean="0"/>
          </a:p>
          <a:p>
            <a:pPr marL="742950" lvl="1" indent="-285750">
              <a:buFont typeface="Arial" panose="020B0604020202020204" pitchFamily="34" charset="0"/>
              <a:buChar char="•"/>
            </a:pPr>
            <a:r>
              <a:rPr lang="en-US" sz="1600" b="1" smtClean="0"/>
              <a:t>CNT_FAM_MEMBERS </a:t>
            </a:r>
            <a:r>
              <a:rPr lang="en-US" sz="1600" smtClean="0"/>
              <a:t>and </a:t>
            </a:r>
            <a:r>
              <a:rPr lang="en-US" sz="1600" b="1" smtClean="0"/>
              <a:t>CNT_CHILDREN </a:t>
            </a:r>
            <a:r>
              <a:rPr lang="en-US" sz="1600" smtClean="0"/>
              <a:t>are </a:t>
            </a:r>
            <a:r>
              <a:rPr lang="en-US" sz="1600" b="1" smtClean="0"/>
              <a:t>highly and positively correlated </a:t>
            </a:r>
            <a:r>
              <a:rPr lang="en-US" sz="1600" smtClean="0"/>
              <a:t>as we observed before that all applicants were either </a:t>
            </a:r>
            <a:r>
              <a:rPr lang="en-US" sz="1600" b="1" smtClean="0"/>
              <a:t>Single Parent </a:t>
            </a:r>
            <a:r>
              <a:rPr lang="en-US" sz="1600" smtClean="0"/>
              <a:t>or had </a:t>
            </a:r>
            <a:r>
              <a:rPr lang="en-US" sz="1600" b="1" smtClean="0"/>
              <a:t>Nuclear Family</a:t>
            </a:r>
            <a:r>
              <a:rPr lang="en-US" sz="1600" smtClean="0"/>
              <a:t>.</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smtClean="0"/>
              <a:t>CREDIT%INCOME </a:t>
            </a:r>
            <a:r>
              <a:rPr lang="en-US" sz="1600" smtClean="0"/>
              <a:t>and </a:t>
            </a:r>
            <a:r>
              <a:rPr lang="en-US" sz="1600" b="1" smtClean="0"/>
              <a:t>ANNUITY%INCOME</a:t>
            </a:r>
            <a:r>
              <a:rPr lang="en-US" sz="1600" smtClean="0"/>
              <a:t>,  </a:t>
            </a:r>
            <a:r>
              <a:rPr lang="en-US" sz="1600" b="1" smtClean="0"/>
              <a:t>AMT_ANNUITY </a:t>
            </a:r>
            <a:r>
              <a:rPr lang="en-US" sz="1600" smtClean="0"/>
              <a:t>and </a:t>
            </a:r>
            <a:r>
              <a:rPr lang="en-US" sz="1600" b="1" smtClean="0"/>
              <a:t>AMT_GOODS_PRICE</a:t>
            </a:r>
            <a:r>
              <a:rPr lang="en-US" sz="1600" smtClean="0"/>
              <a:t>, </a:t>
            </a:r>
            <a:r>
              <a:rPr lang="en-US" sz="1600" b="1" smtClean="0"/>
              <a:t>AMT_CREDIT </a:t>
            </a:r>
            <a:r>
              <a:rPr lang="en-US" sz="1600" smtClean="0"/>
              <a:t>and </a:t>
            </a:r>
            <a:r>
              <a:rPr lang="en-US" sz="1600" b="1" smtClean="0"/>
              <a:t>AMT_ANNUITY </a:t>
            </a:r>
            <a:r>
              <a:rPr lang="en-US" sz="1600" smtClean="0"/>
              <a:t>are </a:t>
            </a:r>
            <a:r>
              <a:rPr lang="en-US" sz="1600" b="1"/>
              <a:t>highly and positively correlated</a:t>
            </a:r>
            <a:r>
              <a:rPr lang="en-US" sz="1600"/>
              <a:t> </a:t>
            </a:r>
            <a:r>
              <a:rPr lang="en-US" sz="1600" smtClean="0"/>
              <a:t>and have somewhat </a:t>
            </a:r>
            <a:r>
              <a:rPr lang="en-US" sz="1600" b="1" smtClean="0"/>
              <a:t>same Correlation values.</a:t>
            </a:r>
          </a:p>
          <a:p>
            <a:pPr marL="742950" lvl="1" indent="-285750">
              <a:buFont typeface="Arial" panose="020B0604020202020204" pitchFamily="34" charset="0"/>
              <a:buChar char="•"/>
            </a:pPr>
            <a:endParaRPr lang="en-US" sz="1600" b="1"/>
          </a:p>
          <a:p>
            <a:pPr marL="742950" lvl="1" indent="-285750">
              <a:buFont typeface="Arial" panose="020B0604020202020204" pitchFamily="34" charset="0"/>
              <a:buChar char="•"/>
            </a:pPr>
            <a:r>
              <a:rPr lang="en-US" sz="1600" b="1" smtClean="0"/>
              <a:t>AMT_CREDIT</a:t>
            </a:r>
            <a:r>
              <a:rPr lang="en-US" sz="1600" smtClean="0"/>
              <a:t> and </a:t>
            </a:r>
            <a:r>
              <a:rPr lang="en-US" sz="1600" b="1" smtClean="0"/>
              <a:t>CREDIT%INCOME</a:t>
            </a:r>
            <a:r>
              <a:rPr lang="en-US" sz="1600" smtClean="0"/>
              <a:t>, </a:t>
            </a:r>
            <a:r>
              <a:rPr lang="en-US" sz="1600" b="1" smtClean="0"/>
              <a:t>AMT_GOODS_PRICE</a:t>
            </a:r>
            <a:r>
              <a:rPr lang="en-US" sz="1600" smtClean="0"/>
              <a:t> and </a:t>
            </a:r>
            <a:r>
              <a:rPr lang="en-US" sz="1600" b="1" smtClean="0"/>
              <a:t>CREDIT%INCOME</a:t>
            </a:r>
            <a:r>
              <a:rPr lang="en-US" sz="1600" smtClean="0"/>
              <a:t> </a:t>
            </a:r>
            <a:r>
              <a:rPr lang="en-US" sz="1600"/>
              <a:t>are </a:t>
            </a:r>
            <a:r>
              <a:rPr lang="en-US" sz="1600" b="1"/>
              <a:t>highly and positively correlated</a:t>
            </a:r>
            <a:r>
              <a:rPr lang="en-US" sz="1600"/>
              <a:t> </a:t>
            </a:r>
            <a:r>
              <a:rPr lang="en-US" sz="1600" smtClean="0"/>
              <a:t>as </a:t>
            </a:r>
            <a:r>
              <a:rPr lang="en-US" sz="1600" b="1" smtClean="0"/>
              <a:t>CREDIT%INCOME </a:t>
            </a:r>
            <a:r>
              <a:rPr lang="en-US" sz="1600" smtClean="0"/>
              <a:t>is a derived feature which is directly proportional to </a:t>
            </a:r>
            <a:r>
              <a:rPr lang="en-US" sz="1600" b="1" smtClean="0"/>
              <a:t>AMT_CREDIT </a:t>
            </a:r>
            <a:r>
              <a:rPr lang="en-US" sz="1600" smtClean="0"/>
              <a:t>and </a:t>
            </a:r>
            <a:r>
              <a:rPr lang="en-US" sz="1600" b="1" smtClean="0"/>
              <a:t>AMT_CREDIT </a:t>
            </a:r>
            <a:r>
              <a:rPr lang="en-US" sz="1600" smtClean="0"/>
              <a:t>and </a:t>
            </a:r>
            <a:r>
              <a:rPr lang="en-US" sz="1600" b="1" smtClean="0"/>
              <a:t>AMT_GOODS_PRICE </a:t>
            </a:r>
            <a:r>
              <a:rPr lang="en-US" sz="1600" smtClean="0"/>
              <a:t>are </a:t>
            </a:r>
            <a:r>
              <a:rPr lang="en-US" sz="1600" b="1"/>
              <a:t>highly and positively correlated </a:t>
            </a:r>
            <a:r>
              <a:rPr lang="en-US" sz="1600" smtClean="0"/>
              <a:t>as in point 1.</a:t>
            </a:r>
            <a:endParaRPr lang="en-US" sz="1600"/>
          </a:p>
          <a:p>
            <a:pPr marL="742950" lvl="1" indent="-285750">
              <a:buFont typeface="Arial" panose="020B0604020202020204" pitchFamily="34" charset="0"/>
              <a:buChar char="•"/>
            </a:pPr>
            <a:endParaRPr lang="en-US" sz="1600" b="1" smtClean="0"/>
          </a:p>
          <a:p>
            <a:pPr marL="742950" lvl="1" indent="-285750">
              <a:buFont typeface="Arial" panose="020B0604020202020204" pitchFamily="34" charset="0"/>
              <a:buChar char="•"/>
            </a:pPr>
            <a:r>
              <a:rPr lang="en-US" sz="1600" b="1" smtClean="0"/>
              <a:t>FLAG_EMP_PHONE </a:t>
            </a:r>
            <a:r>
              <a:rPr lang="en-US" sz="1600" smtClean="0"/>
              <a:t>and </a:t>
            </a:r>
            <a:r>
              <a:rPr lang="en-US" sz="1600" b="1" smtClean="0"/>
              <a:t>AGE</a:t>
            </a:r>
            <a:r>
              <a:rPr lang="en-US" sz="1600" smtClean="0"/>
              <a:t> are </a:t>
            </a:r>
            <a:r>
              <a:rPr lang="en-US" sz="1600" b="1"/>
              <a:t>highly and </a:t>
            </a:r>
            <a:r>
              <a:rPr lang="en-US" sz="1600" b="1" smtClean="0"/>
              <a:t>negatively correlated</a:t>
            </a:r>
            <a:r>
              <a:rPr lang="en-US" sz="1600" smtClean="0"/>
              <a:t> possibly because older generation people are less used to phones.</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smtClean="0"/>
              <a:t>AMT_CREDIT</a:t>
            </a:r>
            <a:r>
              <a:rPr lang="en-US" sz="1600" smtClean="0"/>
              <a:t> and </a:t>
            </a:r>
            <a:r>
              <a:rPr lang="en-US" sz="1600" b="1" smtClean="0"/>
              <a:t>ANNUIT%CREDIT</a:t>
            </a:r>
            <a:r>
              <a:rPr lang="en-US" sz="1600" smtClean="0"/>
              <a:t>, </a:t>
            </a:r>
            <a:r>
              <a:rPr lang="en-US" sz="1600" b="1" smtClean="0"/>
              <a:t>AMT_GOODS_PRICE</a:t>
            </a:r>
            <a:r>
              <a:rPr lang="en-US" sz="1600" smtClean="0"/>
              <a:t> and </a:t>
            </a:r>
            <a:r>
              <a:rPr lang="en-US" sz="1600" b="1" smtClean="0"/>
              <a:t>ANNUITY%CREDIT</a:t>
            </a:r>
            <a:r>
              <a:rPr lang="en-US" sz="1600" smtClean="0"/>
              <a:t> are </a:t>
            </a:r>
            <a:r>
              <a:rPr lang="en-US" sz="1600" b="1"/>
              <a:t>highly and negatively correlated</a:t>
            </a:r>
            <a:r>
              <a:rPr lang="en-US" sz="1600"/>
              <a:t> </a:t>
            </a:r>
            <a:r>
              <a:rPr lang="en-US" sz="1600" smtClean="0"/>
              <a:t>as </a:t>
            </a:r>
            <a:r>
              <a:rPr lang="en-US" sz="1600" b="1" smtClean="0"/>
              <a:t>ANNUITY%CREDIT</a:t>
            </a:r>
            <a:r>
              <a:rPr lang="en-US" sz="1600" smtClean="0"/>
              <a:t> is a derived feature which is inversely proportional to </a:t>
            </a:r>
            <a:r>
              <a:rPr lang="en-US" sz="1600" b="1" smtClean="0"/>
              <a:t>AMT_CREDIT</a:t>
            </a:r>
            <a:r>
              <a:rPr lang="en-US" sz="1600" smtClean="0"/>
              <a:t> and </a:t>
            </a:r>
            <a:r>
              <a:rPr lang="en-US" sz="1600" b="1"/>
              <a:t>AMT_CREDIT </a:t>
            </a:r>
            <a:r>
              <a:rPr lang="en-US" sz="1600"/>
              <a:t>and </a:t>
            </a:r>
            <a:r>
              <a:rPr lang="en-US" sz="1600" b="1"/>
              <a:t>AMT_GOODS_PRICE </a:t>
            </a:r>
            <a:r>
              <a:rPr lang="en-US" sz="1600"/>
              <a:t>are </a:t>
            </a:r>
            <a:r>
              <a:rPr lang="en-US" sz="1600" b="1"/>
              <a:t>highly and positively correlated </a:t>
            </a:r>
            <a:r>
              <a:rPr lang="en-US" sz="1600"/>
              <a:t>as in point 1.</a:t>
            </a:r>
            <a:endParaRPr lang="en-IN" sz="1600"/>
          </a:p>
        </p:txBody>
      </p:sp>
    </p:spTree>
    <p:extLst>
      <p:ext uri="{BB962C8B-B14F-4D97-AF65-F5344CB8AC3E}">
        <p14:creationId xmlns:p14="http://schemas.microsoft.com/office/powerpoint/2010/main" val="2071930533"/>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84779" y="1195061"/>
            <a:ext cx="11306628" cy="5375553"/>
          </a:xfrm>
          <a:prstGeom prst="roundRect">
            <a:avLst>
              <a:gd name="adj" fmla="val 3602"/>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5498082" y="386529"/>
            <a:ext cx="1323633"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Result</a:t>
            </a:r>
            <a:endParaRPr lang="en-IN" sz="3000" b="1">
              <a:solidFill>
                <a:schemeClr val="tx1">
                  <a:lumMod val="75000"/>
                  <a:lumOff val="25000"/>
                </a:schemeClr>
              </a:solidFill>
              <a:latin typeface="Century Gothic" panose="020B0502020202020204" pitchFamily="34" charset="0"/>
            </a:endParaRPr>
          </a:p>
        </p:txBody>
      </p:sp>
      <p:sp>
        <p:nvSpPr>
          <p:cNvPr id="5" name="TextBox 4"/>
          <p:cNvSpPr txBox="1"/>
          <p:nvPr/>
        </p:nvSpPr>
        <p:spPr>
          <a:xfrm>
            <a:off x="496387" y="1502227"/>
            <a:ext cx="5599614" cy="4031873"/>
          </a:xfrm>
          <a:prstGeom prst="rect">
            <a:avLst/>
          </a:prstGeom>
          <a:noFill/>
        </p:spPr>
        <p:txBody>
          <a:bodyPr wrap="square" rtlCol="0">
            <a:spAutoFit/>
          </a:bodyPr>
          <a:lstStyle/>
          <a:p>
            <a:pPr marL="285750" lvl="0" indent="-285750">
              <a:buFont typeface="Arial" panose="020B0604020202020204" pitchFamily="34" charset="0"/>
              <a:buChar char="•"/>
            </a:pPr>
            <a:r>
              <a:rPr lang="en-US" sz="1600"/>
              <a:t>Through this project, I was able to understand </a:t>
            </a:r>
            <a:r>
              <a:rPr lang="en-US" sz="1600" smtClean="0"/>
              <a:t>the importance of </a:t>
            </a:r>
            <a:r>
              <a:rPr lang="en-US" sz="1600" b="1" smtClean="0"/>
              <a:t>Data </a:t>
            </a:r>
            <a:r>
              <a:rPr lang="en-US" sz="1600" b="1"/>
              <a:t>Analytics </a:t>
            </a:r>
            <a:r>
              <a:rPr lang="en-US" sz="1600" smtClean="0"/>
              <a:t>in </a:t>
            </a:r>
            <a:r>
              <a:rPr lang="en-US" sz="1600" b="1" smtClean="0"/>
              <a:t>Bank Loan Analysis </a:t>
            </a:r>
            <a:r>
              <a:rPr lang="en-US" sz="1600" smtClean="0"/>
              <a:t>as it provides </a:t>
            </a:r>
            <a:r>
              <a:rPr lang="en-US" sz="1600"/>
              <a:t>valuable </a:t>
            </a:r>
            <a:r>
              <a:rPr lang="en-US" sz="1600" smtClean="0"/>
              <a:t>insights which </a:t>
            </a:r>
            <a:r>
              <a:rPr lang="en-US" sz="1600"/>
              <a:t>helps </a:t>
            </a:r>
            <a:r>
              <a:rPr lang="en-US" sz="1600" smtClean="0"/>
              <a:t>in making </a:t>
            </a:r>
            <a:r>
              <a:rPr lang="en-US" sz="1600" b="1" smtClean="0"/>
              <a:t>Data-Driven </a:t>
            </a:r>
            <a:r>
              <a:rPr lang="en-US" sz="1600" b="1"/>
              <a:t>Decisions</a:t>
            </a:r>
            <a:r>
              <a:rPr lang="en-US" sz="1600"/>
              <a:t>.</a:t>
            </a:r>
            <a:endParaRPr lang="en-IN" sz="1600"/>
          </a:p>
          <a:p>
            <a:pPr lvl="0"/>
            <a:endParaRPr lang="en-US" sz="1600" smtClean="0"/>
          </a:p>
          <a:p>
            <a:pPr marL="285750" lvl="0" indent="-285750">
              <a:buFont typeface="Arial" panose="020B0604020202020204" pitchFamily="34" charset="0"/>
              <a:buChar char="•"/>
            </a:pPr>
            <a:r>
              <a:rPr lang="en-US" sz="1600" smtClean="0"/>
              <a:t>In </a:t>
            </a:r>
            <a:r>
              <a:rPr lang="en-US" sz="1600"/>
              <a:t>this project I was able to get insights </a:t>
            </a:r>
            <a:r>
              <a:rPr lang="en-US" sz="1600" smtClean="0"/>
              <a:t>like which features are important to predict loan defaulters, correlation between various features like income amount, loan amount, personal belongings details etc. I </a:t>
            </a:r>
            <a:r>
              <a:rPr lang="en-US" sz="1600"/>
              <a:t>also got experience in Data Preprocessing like Data </a:t>
            </a:r>
            <a:r>
              <a:rPr lang="en-US" sz="1600" smtClean="0"/>
              <a:t>Cleaning, handling Outliers, Feature Engineering etc. </a:t>
            </a:r>
            <a:r>
              <a:rPr lang="en-US" sz="1600"/>
              <a:t>in this </a:t>
            </a:r>
            <a:r>
              <a:rPr lang="en-US" sz="1600" smtClean="0"/>
              <a:t>project. </a:t>
            </a:r>
            <a:r>
              <a:rPr lang="en-US" sz="1600"/>
              <a:t>I can </a:t>
            </a:r>
            <a:r>
              <a:rPr lang="en-US" sz="1600" b="1"/>
              <a:t>communicate</a:t>
            </a:r>
            <a:r>
              <a:rPr lang="en-US" sz="1600"/>
              <a:t> the insights to </a:t>
            </a:r>
            <a:r>
              <a:rPr lang="en-US" sz="1600" smtClean="0"/>
              <a:t>relevant stakeholders as </a:t>
            </a:r>
            <a:r>
              <a:rPr lang="en-US" sz="1600"/>
              <a:t>per the requirements using which they can make proper </a:t>
            </a:r>
            <a:r>
              <a:rPr lang="en-US" sz="1600" b="1"/>
              <a:t>data-driven decisions</a:t>
            </a:r>
            <a:r>
              <a:rPr lang="en-US" sz="1600"/>
              <a:t>.</a:t>
            </a:r>
            <a:endParaRPr lang="en-IN" sz="1600"/>
          </a:p>
          <a:p>
            <a:pPr lvl="0"/>
            <a:endParaRPr lang="en-US" sz="1600" smtClean="0"/>
          </a:p>
          <a:p>
            <a:pPr marL="285750" lvl="0" indent="-285750">
              <a:buFont typeface="Arial" panose="020B0604020202020204" pitchFamily="34" charset="0"/>
              <a:buChar char="•"/>
            </a:pPr>
            <a:r>
              <a:rPr lang="en-US" sz="1600" smtClean="0"/>
              <a:t>This </a:t>
            </a:r>
            <a:r>
              <a:rPr lang="en-US" sz="1600"/>
              <a:t>Project has also helped me in understanding the various </a:t>
            </a:r>
            <a:r>
              <a:rPr lang="en-US" sz="1600" b="1"/>
              <a:t>functions </a:t>
            </a:r>
            <a:r>
              <a:rPr lang="en-US" sz="1600" b="1" smtClean="0"/>
              <a:t>Python </a:t>
            </a:r>
            <a:r>
              <a:rPr lang="en-US" sz="1600" smtClean="0"/>
              <a:t>and </a:t>
            </a:r>
            <a:r>
              <a:rPr lang="en-US" sz="1600"/>
              <a:t>its working.</a:t>
            </a:r>
            <a:endParaRPr lang="en-IN" sz="1600"/>
          </a:p>
        </p:txBody>
      </p:sp>
      <p:sp>
        <p:nvSpPr>
          <p:cNvPr id="8" name="TextBox 7"/>
          <p:cNvSpPr txBox="1"/>
          <p:nvPr/>
        </p:nvSpPr>
        <p:spPr>
          <a:xfrm>
            <a:off x="10289178" y="6528005"/>
            <a:ext cx="1423851" cy="241766"/>
          </a:xfrm>
          <a:prstGeom prst="rect">
            <a:avLst/>
          </a:prstGeom>
          <a:noFill/>
        </p:spPr>
        <p:txBody>
          <a:bodyPr wrap="square" rtlCol="0">
            <a:spAutoFit/>
          </a:bodyPr>
          <a:lstStyle/>
          <a:p>
            <a:r>
              <a:rPr lang="en-IN" sz="800" smtClean="0"/>
              <a:t>Image Source: Google Images</a:t>
            </a:r>
            <a:endParaRPr lang="en-IN" sz="8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808" y="1478700"/>
            <a:ext cx="4876190" cy="4876190"/>
          </a:xfrm>
          <a:prstGeom prst="rect">
            <a:avLst/>
          </a:prstGeom>
        </p:spPr>
      </p:pic>
      <p:cxnSp>
        <p:nvCxnSpPr>
          <p:cNvPr id="9" name="Straight Connector 8"/>
          <p:cNvCxnSpPr/>
          <p:nvPr/>
        </p:nvCxnSpPr>
        <p:spPr>
          <a:xfrm>
            <a:off x="484779" y="940526"/>
            <a:ext cx="11306628" cy="26126"/>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3225"/>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0777" y="3071497"/>
            <a:ext cx="3126374" cy="769441"/>
          </a:xfrm>
          <a:prstGeom prst="rect">
            <a:avLst/>
          </a:prstGeom>
          <a:noFill/>
        </p:spPr>
        <p:txBody>
          <a:bodyPr wrap="square" rtlCol="0">
            <a:spAutoFit/>
          </a:bodyPr>
          <a:lstStyle/>
          <a:p>
            <a:r>
              <a:rPr lang="en-US" sz="4400" b="1" smtClean="0">
                <a:solidFill>
                  <a:schemeClr val="tx1">
                    <a:lumMod val="75000"/>
                    <a:lumOff val="25000"/>
                  </a:schemeClr>
                </a:solidFill>
                <a:latin typeface="Century Gothic" panose="020B0502020202020204" pitchFamily="34" charset="0"/>
              </a:rPr>
              <a:t>Thank You</a:t>
            </a:r>
            <a:endParaRPr lang="en-IN" sz="4400" b="1">
              <a:solidFill>
                <a:schemeClr val="tx1">
                  <a:lumMod val="75000"/>
                  <a:lumOff val="25000"/>
                </a:schemeClr>
              </a:solidFill>
              <a:latin typeface="Century Gothic" panose="020B0502020202020204" pitchFamily="34" charset="0"/>
            </a:endParaRPr>
          </a:p>
        </p:txBody>
      </p:sp>
      <p:sp>
        <p:nvSpPr>
          <p:cNvPr id="3" name="TextBox 2"/>
          <p:cNvSpPr txBox="1"/>
          <p:nvPr/>
        </p:nvSpPr>
        <p:spPr>
          <a:xfrm>
            <a:off x="4822371" y="6443311"/>
            <a:ext cx="2547257" cy="307777"/>
          </a:xfrm>
          <a:prstGeom prst="rect">
            <a:avLst/>
          </a:prstGeom>
          <a:noFill/>
        </p:spPr>
        <p:txBody>
          <a:bodyPr wrap="square" rtlCol="0">
            <a:spAutoFit/>
          </a:bodyPr>
          <a:lstStyle/>
          <a:p>
            <a:r>
              <a:rPr lang="en-US" sz="1400" smtClean="0"/>
              <a:t>Contact: avi22nayak@gmail.com</a:t>
            </a:r>
            <a:endParaRPr lang="en-IN" sz="1400"/>
          </a:p>
        </p:txBody>
      </p:sp>
    </p:spTree>
    <p:extLst>
      <p:ext uri="{BB962C8B-B14F-4D97-AF65-F5344CB8AC3E}">
        <p14:creationId xmlns:p14="http://schemas.microsoft.com/office/powerpoint/2010/main" val="2404256582"/>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4161314" y="164458"/>
            <a:ext cx="3950719" cy="553998"/>
          </a:xfrm>
          <a:prstGeom prst="rect">
            <a:avLst/>
          </a:prstGeom>
          <a:noFill/>
        </p:spPr>
        <p:txBody>
          <a:bodyPr wrap="square" rtlCol="0">
            <a:spAutoFit/>
          </a:bodyPr>
          <a:lstStyle/>
          <a:p>
            <a:r>
              <a:rPr lang="en-IN" sz="3000" b="1" smtClean="0">
                <a:solidFill>
                  <a:schemeClr val="tx1">
                    <a:lumMod val="75000"/>
                    <a:lumOff val="25000"/>
                  </a:schemeClr>
                </a:solidFill>
                <a:latin typeface="Century Gothic" panose="020B0502020202020204" pitchFamily="34" charset="0"/>
              </a:rPr>
              <a:t>Data Pre-Processing</a:t>
            </a:r>
            <a:endParaRPr lang="en-IN" sz="3000" b="1">
              <a:solidFill>
                <a:schemeClr val="tx1">
                  <a:lumMod val="75000"/>
                  <a:lumOff val="25000"/>
                </a:schemeClr>
              </a:solidFill>
              <a:latin typeface="Century Gothic" panose="020B0502020202020204" pitchFamily="34" charset="0"/>
            </a:endParaRPr>
          </a:p>
        </p:txBody>
      </p:sp>
      <p:sp>
        <p:nvSpPr>
          <p:cNvPr id="4" name="TextBox 3"/>
          <p:cNvSpPr txBox="1"/>
          <p:nvPr/>
        </p:nvSpPr>
        <p:spPr>
          <a:xfrm>
            <a:off x="415111" y="1192292"/>
            <a:ext cx="3861635" cy="369332"/>
          </a:xfrm>
          <a:prstGeom prst="rect">
            <a:avLst/>
          </a:prstGeom>
          <a:noFill/>
        </p:spPr>
        <p:txBody>
          <a:bodyPr wrap="none" rtlCol="0">
            <a:spAutoFit/>
          </a:bodyPr>
          <a:lstStyle/>
          <a:p>
            <a:r>
              <a:rPr lang="en-US" b="1" smtClean="0"/>
              <a:t>1.</a:t>
            </a:r>
            <a:r>
              <a:rPr lang="en-US" smtClean="0"/>
              <a:t> Checking for duplicates of entire row</a:t>
            </a:r>
          </a:p>
        </p:txBody>
      </p:sp>
      <p:pic>
        <p:nvPicPr>
          <p:cNvPr id="6" name="Picture 5"/>
          <p:cNvPicPr>
            <a:picLocks noChangeAspect="1"/>
          </p:cNvPicPr>
          <p:nvPr/>
        </p:nvPicPr>
        <p:blipFill rotWithShape="1">
          <a:blip r:embed="rId2"/>
          <a:srcRect r="5120"/>
          <a:stretch/>
        </p:blipFill>
        <p:spPr>
          <a:xfrm>
            <a:off x="500291" y="1561624"/>
            <a:ext cx="11025505" cy="1181100"/>
          </a:xfrm>
          <a:prstGeom prst="rect">
            <a:avLst/>
          </a:prstGeom>
          <a:ln>
            <a:solidFill>
              <a:schemeClr val="tx1"/>
            </a:solidFill>
          </a:ln>
        </p:spPr>
      </p:pic>
      <p:sp>
        <p:nvSpPr>
          <p:cNvPr id="11" name="TextBox 10"/>
          <p:cNvSpPr txBox="1"/>
          <p:nvPr/>
        </p:nvSpPr>
        <p:spPr>
          <a:xfrm>
            <a:off x="415111" y="2977855"/>
            <a:ext cx="4845685" cy="369332"/>
          </a:xfrm>
          <a:prstGeom prst="rect">
            <a:avLst/>
          </a:prstGeom>
          <a:noFill/>
        </p:spPr>
        <p:txBody>
          <a:bodyPr wrap="none" rtlCol="0">
            <a:spAutoFit/>
          </a:bodyPr>
          <a:lstStyle/>
          <a:p>
            <a:r>
              <a:rPr lang="en-US" b="1"/>
              <a:t>2</a:t>
            </a:r>
            <a:r>
              <a:rPr lang="en-US" b="1" smtClean="0"/>
              <a:t>.</a:t>
            </a:r>
            <a:r>
              <a:rPr lang="en-US" smtClean="0"/>
              <a:t> Checking for duplicates of </a:t>
            </a:r>
            <a:r>
              <a:rPr lang="en-US" b="1" smtClean="0"/>
              <a:t>SK_ID_CURR</a:t>
            </a:r>
            <a:r>
              <a:rPr lang="en-US" smtClean="0"/>
              <a:t> column</a:t>
            </a:r>
          </a:p>
        </p:txBody>
      </p:sp>
      <p:pic>
        <p:nvPicPr>
          <p:cNvPr id="9" name="Picture 8"/>
          <p:cNvPicPr>
            <a:picLocks noChangeAspect="1"/>
          </p:cNvPicPr>
          <p:nvPr/>
        </p:nvPicPr>
        <p:blipFill rotWithShape="1">
          <a:blip r:embed="rId3"/>
          <a:srcRect r="5442"/>
          <a:stretch/>
        </p:blipFill>
        <p:spPr>
          <a:xfrm>
            <a:off x="503466" y="3347187"/>
            <a:ext cx="10970079" cy="1143000"/>
          </a:xfrm>
          <a:prstGeom prst="rect">
            <a:avLst/>
          </a:prstGeom>
          <a:ln>
            <a:solidFill>
              <a:schemeClr val="tx1"/>
            </a:solidFill>
          </a:ln>
        </p:spPr>
      </p:pic>
      <p:sp>
        <p:nvSpPr>
          <p:cNvPr id="14" name="TextBox 13"/>
          <p:cNvSpPr txBox="1"/>
          <p:nvPr/>
        </p:nvSpPr>
        <p:spPr>
          <a:xfrm>
            <a:off x="402048" y="4719271"/>
            <a:ext cx="841705" cy="369332"/>
          </a:xfrm>
          <a:prstGeom prst="rect">
            <a:avLst/>
          </a:prstGeom>
          <a:noFill/>
        </p:spPr>
        <p:txBody>
          <a:bodyPr wrap="none" rtlCol="0">
            <a:spAutoFit/>
          </a:bodyPr>
          <a:lstStyle/>
          <a:p>
            <a:r>
              <a:rPr lang="en-US" b="1" smtClean="0"/>
              <a:t>Result:</a:t>
            </a:r>
          </a:p>
        </p:txBody>
      </p:sp>
      <p:sp>
        <p:nvSpPr>
          <p:cNvPr id="17" name="Rectangle 16"/>
          <p:cNvSpPr/>
          <p:nvPr/>
        </p:nvSpPr>
        <p:spPr>
          <a:xfrm>
            <a:off x="402047" y="5088603"/>
            <a:ext cx="11429999" cy="369332"/>
          </a:xfrm>
          <a:prstGeom prst="rect">
            <a:avLst/>
          </a:prstGeom>
        </p:spPr>
        <p:txBody>
          <a:bodyPr wrap="square">
            <a:spAutoFit/>
          </a:bodyPr>
          <a:lstStyle/>
          <a:p>
            <a:r>
              <a:rPr lang="en-US" smtClean="0">
                <a:solidFill>
                  <a:srgbClr val="000000"/>
                </a:solidFill>
              </a:rPr>
              <a:t>From the above analysis, we observed that there was no duplicate row as well as duplicate </a:t>
            </a:r>
            <a:r>
              <a:rPr lang="en-US" b="1" smtClean="0">
                <a:solidFill>
                  <a:srgbClr val="000000"/>
                </a:solidFill>
              </a:rPr>
              <a:t>SK_ID_CURR </a:t>
            </a:r>
            <a:r>
              <a:rPr lang="en-US" smtClean="0">
                <a:solidFill>
                  <a:srgbClr val="000000"/>
                </a:solidFill>
              </a:rPr>
              <a:t>value. </a:t>
            </a:r>
          </a:p>
        </p:txBody>
      </p:sp>
      <p:cxnSp>
        <p:nvCxnSpPr>
          <p:cNvPr id="12" name="Straight Connector 11"/>
          <p:cNvCxnSpPr/>
          <p:nvPr/>
        </p:nvCxnSpPr>
        <p:spPr>
          <a:xfrm>
            <a:off x="234633" y="713415"/>
            <a:ext cx="11744007" cy="5041"/>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979" y="696566"/>
            <a:ext cx="11247120" cy="338554"/>
          </a:xfrm>
          <a:prstGeom prst="rect">
            <a:avLst/>
          </a:prstGeom>
          <a:noFill/>
        </p:spPr>
        <p:txBody>
          <a:bodyPr wrap="square" rtlCol="0">
            <a:spAutoFit/>
          </a:bodyPr>
          <a:lstStyle/>
          <a:p>
            <a:r>
              <a:rPr lang="en-US" sz="1600" b="1"/>
              <a:t>●</a:t>
            </a:r>
            <a:r>
              <a:rPr lang="en-US" sz="1600" smtClean="0"/>
              <a:t> Checking for </a:t>
            </a:r>
            <a:r>
              <a:rPr lang="en-US" sz="1600" b="1" smtClean="0"/>
              <a:t>Duplicate Data</a:t>
            </a:r>
            <a:endParaRPr lang="en-US" sz="1600" b="1"/>
          </a:p>
        </p:txBody>
      </p:sp>
    </p:spTree>
    <p:extLst>
      <p:ext uri="{BB962C8B-B14F-4D97-AF65-F5344CB8AC3E}">
        <p14:creationId xmlns:p14="http://schemas.microsoft.com/office/powerpoint/2010/main" val="2818487102"/>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99143" y="1192292"/>
            <a:ext cx="3856569" cy="369332"/>
          </a:xfrm>
          <a:prstGeom prst="rect">
            <a:avLst/>
          </a:prstGeom>
          <a:noFill/>
        </p:spPr>
        <p:txBody>
          <a:bodyPr wrap="none" rtlCol="0">
            <a:spAutoFit/>
          </a:bodyPr>
          <a:lstStyle/>
          <a:p>
            <a:r>
              <a:rPr lang="en-US" b="1" smtClean="0"/>
              <a:t>3.</a:t>
            </a:r>
            <a:r>
              <a:rPr lang="en-US" smtClean="0"/>
              <a:t> Checking for null values column wise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40" y="1561624"/>
            <a:ext cx="7813675" cy="4990476"/>
          </a:xfrm>
          <a:prstGeom prst="rect">
            <a:avLst/>
          </a:prstGeom>
          <a:ln>
            <a:solidFill>
              <a:schemeClr val="tx1"/>
            </a:solidFill>
          </a:ln>
        </p:spPr>
      </p:pic>
      <p:sp>
        <p:nvSpPr>
          <p:cNvPr id="7" name="TextBox 6"/>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316067502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384630" y="1192292"/>
            <a:ext cx="3856569" cy="369332"/>
          </a:xfrm>
          <a:prstGeom prst="rect">
            <a:avLst/>
          </a:prstGeom>
          <a:noFill/>
        </p:spPr>
        <p:txBody>
          <a:bodyPr wrap="none" rtlCol="0">
            <a:spAutoFit/>
          </a:bodyPr>
          <a:lstStyle/>
          <a:p>
            <a:r>
              <a:rPr lang="en-US" b="1" smtClean="0"/>
              <a:t>3.</a:t>
            </a:r>
            <a:r>
              <a:rPr lang="en-US" smtClean="0"/>
              <a:t> Checking for null values column wise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2491" y="1561624"/>
            <a:ext cx="7815600" cy="4930616"/>
          </a:xfrm>
          <a:prstGeom prst="rect">
            <a:avLst/>
          </a:prstGeom>
          <a:ln>
            <a:solidFill>
              <a:schemeClr val="tx1"/>
            </a:solidFill>
          </a:ln>
        </p:spPr>
      </p:pic>
      <p:sp>
        <p:nvSpPr>
          <p:cNvPr id="7" name="TextBox 6"/>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1877029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2880" y="1071154"/>
            <a:ext cx="11795760" cy="5603966"/>
          </a:xfrm>
          <a:prstGeom prst="roundRect">
            <a:avLst>
              <a:gd name="adj" fmla="val 3147"/>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399143" y="1192292"/>
            <a:ext cx="3856569" cy="369332"/>
          </a:xfrm>
          <a:prstGeom prst="rect">
            <a:avLst/>
          </a:prstGeom>
          <a:noFill/>
        </p:spPr>
        <p:txBody>
          <a:bodyPr wrap="none" rtlCol="0">
            <a:spAutoFit/>
          </a:bodyPr>
          <a:lstStyle/>
          <a:p>
            <a:r>
              <a:rPr lang="en-US" b="1" smtClean="0"/>
              <a:t>3.</a:t>
            </a:r>
            <a:r>
              <a:rPr lang="en-US" smtClean="0"/>
              <a:t> Checking for null values column wise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39" y="1561623"/>
            <a:ext cx="7815600" cy="4984320"/>
          </a:xfrm>
          <a:prstGeom prst="rect">
            <a:avLst/>
          </a:prstGeom>
          <a:ln>
            <a:solidFill>
              <a:schemeClr val="tx1"/>
            </a:solidFill>
          </a:ln>
        </p:spPr>
      </p:pic>
      <p:sp>
        <p:nvSpPr>
          <p:cNvPr id="7" name="TextBox 6"/>
          <p:cNvSpPr txBox="1"/>
          <p:nvPr/>
        </p:nvSpPr>
        <p:spPr>
          <a:xfrm>
            <a:off x="433979" y="569927"/>
            <a:ext cx="11247120" cy="584775"/>
          </a:xfrm>
          <a:prstGeom prst="rect">
            <a:avLst/>
          </a:prstGeom>
          <a:noFill/>
        </p:spPr>
        <p:txBody>
          <a:bodyPr wrap="square" rtlCol="0">
            <a:spAutoFit/>
          </a:bodyPr>
          <a:lstStyle/>
          <a:p>
            <a:r>
              <a:rPr lang="en-US" sz="1600" b="1"/>
              <a:t>Task:</a:t>
            </a:r>
            <a:r>
              <a:rPr lang="en-US" sz="1600"/>
              <a:t> Identify the missing data in the dataset and decide on an appropriate method to deal with it using Excel built-in functions and features.</a:t>
            </a:r>
          </a:p>
        </p:txBody>
      </p:sp>
      <p:cxnSp>
        <p:nvCxnSpPr>
          <p:cNvPr id="8" name="Straight Connector 7"/>
          <p:cNvCxnSpPr/>
          <p:nvPr/>
        </p:nvCxnSpPr>
        <p:spPr>
          <a:xfrm>
            <a:off x="234633" y="582785"/>
            <a:ext cx="11795760" cy="0"/>
          </a:xfrm>
          <a:prstGeom prst="line">
            <a:avLst/>
          </a:prstGeom>
          <a:ln w="50800">
            <a:gradFill flip="none" rotWithShape="1">
              <a:gsLst>
                <a:gs pos="20000">
                  <a:schemeClr val="bg1">
                    <a:lumMod val="65000"/>
                  </a:schemeClr>
                </a:gs>
                <a:gs pos="50000">
                  <a:schemeClr val="tx1">
                    <a:lumMod val="75000"/>
                    <a:lumOff val="25000"/>
                  </a:schemeClr>
                </a:gs>
                <a:gs pos="80000">
                  <a:schemeClr val="bg1">
                    <a:lumMod val="6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8467" y="-1990"/>
            <a:ext cx="11262632" cy="584775"/>
          </a:xfrm>
          <a:prstGeom prst="rect">
            <a:avLst/>
          </a:prstGeom>
        </p:spPr>
        <p:txBody>
          <a:bodyPr wrap="square">
            <a:spAutoFit/>
          </a:bodyPr>
          <a:lstStyle/>
          <a:p>
            <a:r>
              <a:rPr lang="en-US" sz="1600" b="1"/>
              <a:t>A</a:t>
            </a:r>
            <a:r>
              <a:rPr lang="en-US" sz="1600"/>
              <a:t>. </a:t>
            </a:r>
            <a:r>
              <a:rPr lang="en-US" sz="1600" b="1"/>
              <a:t>Identify Missing Data and Deal with it Appropriately:</a:t>
            </a:r>
            <a:r>
              <a:rPr lang="en-US" sz="1600"/>
              <a:t> As a data analyst, you come across missing data in the loan application dataset. It is essential to handle missing data effectively to ensure the accuracy of the analysis.</a:t>
            </a:r>
            <a:endParaRPr lang="en-US" sz="1400"/>
          </a:p>
        </p:txBody>
      </p:sp>
    </p:spTree>
    <p:extLst>
      <p:ext uri="{BB962C8B-B14F-4D97-AF65-F5344CB8AC3E}">
        <p14:creationId xmlns:p14="http://schemas.microsoft.com/office/powerpoint/2010/main" val="28827338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10100</TotalTime>
  <Words>3382</Words>
  <Application>Microsoft Office PowerPoint</Application>
  <PresentationFormat>Widescreen</PresentationFormat>
  <Paragraphs>305</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236</cp:revision>
  <dcterms:created xsi:type="dcterms:W3CDTF">2023-07-23T07:15:00Z</dcterms:created>
  <dcterms:modified xsi:type="dcterms:W3CDTF">2023-10-15T18:31:20Z</dcterms:modified>
</cp:coreProperties>
</file>